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1" r:id="rId2"/>
    <p:sldId id="259" r:id="rId3"/>
    <p:sldId id="260" r:id="rId4"/>
    <p:sldId id="4860" r:id="rId5"/>
    <p:sldId id="4863" r:id="rId6"/>
    <p:sldId id="4864" r:id="rId7"/>
    <p:sldId id="4865" r:id="rId8"/>
    <p:sldId id="257" r:id="rId9"/>
    <p:sldId id="262" r:id="rId10"/>
    <p:sldId id="258" r:id="rId11"/>
    <p:sldId id="48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94" d="100"/>
          <a:sy n="94" d="100"/>
        </p:scale>
        <p:origin x="30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03B671-C942-4B48-A4AA-E54C0E868887}" type="datetimeFigureOut">
              <a:rPr lang="en-US" smtClean="0"/>
              <a:t>3/15/2026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365719-4AE1-4AF6-9D49-D80E803B6C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92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4C345F-24A0-4939-85DF-69C6AA67F65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8717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72C471-8ABD-4BC0-9CCA-0284485083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5FE536-DB66-4716-B3E0-446BC50BFA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1D308B-8589-4BBE-970D-737CCAFE33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33FE8-8021-45D4-B0C5-0B5FC73F013B}" type="datetimeFigureOut">
              <a:rPr lang="en-US" smtClean="0"/>
              <a:t>3/15/2026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1C4EF5-3781-463A-8BBC-E476F126E2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659E0C-601C-45DC-B7D9-0AD2AFC762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D7585-F134-495D-98DD-DE61DFF51B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8479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512A35-3214-4811-9F30-6AA492A93D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80A0F65-8CC4-44FD-BF30-9345C21572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439D73-8CDD-4985-A30E-57EB586EBB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33FE8-8021-45D4-B0C5-0B5FC73F013B}" type="datetimeFigureOut">
              <a:rPr lang="en-US" smtClean="0"/>
              <a:t>3/15/2026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F13849-1BC3-4DD2-B5C0-9AA4B723B9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BC426F-351F-42AC-AA0A-16B713665F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D7585-F134-495D-98DD-DE61DFF51B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0438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184A607-5646-44B6-A80A-7C30FC2CBE3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D010723-749F-4C06-B8B2-4CFEEB4B5B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891C5A-3C8B-475C-A535-580DC3FF54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33FE8-8021-45D4-B0C5-0B5FC73F013B}" type="datetimeFigureOut">
              <a:rPr lang="en-US" smtClean="0"/>
              <a:t>3/15/2026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285E4F-B7E9-42D1-B94B-C2EB467943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8ED1D8-B4D2-498A-858D-69AB84B4FD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D7585-F134-495D-98DD-DE61DFF51B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2229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-Column Text">
  <p:cSld name="1-Column 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7" name="Google Shape;37;p14"/>
          <p:cNvCxnSpPr/>
          <p:nvPr/>
        </p:nvCxnSpPr>
        <p:spPr>
          <a:xfrm>
            <a:off x="609600" y="275167"/>
            <a:ext cx="0" cy="1043517"/>
          </a:xfrm>
          <a:prstGeom prst="straightConnector1">
            <a:avLst/>
          </a:prstGeom>
          <a:noFill/>
          <a:ln w="412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8" name="Google Shape;38;p14"/>
          <p:cNvSpPr txBox="1">
            <a:spLocks noGrp="1"/>
          </p:cNvSpPr>
          <p:nvPr>
            <p:ph type="title"/>
          </p:nvPr>
        </p:nvSpPr>
        <p:spPr>
          <a:xfrm>
            <a:off x="818196" y="274639"/>
            <a:ext cx="10972800" cy="10431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>
                <a:solidFill>
                  <a:srgbClr val="EC2227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4"/>
          <p:cNvSpPr txBox="1">
            <a:spLocks noGrp="1"/>
          </p:cNvSpPr>
          <p:nvPr>
            <p:ph type="body" idx="1"/>
          </p:nvPr>
        </p:nvSpPr>
        <p:spPr>
          <a:xfrm>
            <a:off x="819150" y="1513192"/>
            <a:ext cx="10971844" cy="4501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507987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3200"/>
            </a:lvl1pPr>
            <a:lvl2pPr marL="1219170" lvl="1" indent="-474121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667"/>
            </a:lvl2pPr>
            <a:lvl3pPr marL="1828754" lvl="2" indent="-457189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2400"/>
            </a:lvl3pPr>
            <a:lvl4pPr marL="2438339" lvl="3" indent="-457189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2400"/>
            </a:lvl4pPr>
            <a:lvl5pPr marL="3047924" lvl="4" indent="-457189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2400"/>
            </a:lvl5pPr>
            <a:lvl6pPr marL="3657509" lvl="5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7093" lvl="6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678" lvl="7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40" name="Google Shape;40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95818" y="6231467"/>
            <a:ext cx="706967" cy="38311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1" name="Google Shape;41;p14"/>
          <p:cNvCxnSpPr/>
          <p:nvPr/>
        </p:nvCxnSpPr>
        <p:spPr>
          <a:xfrm>
            <a:off x="1305984" y="6184900"/>
            <a:ext cx="0" cy="510117"/>
          </a:xfrm>
          <a:prstGeom prst="straightConnector1">
            <a:avLst/>
          </a:prstGeom>
          <a:noFill/>
          <a:ln w="9525" cap="flat" cmpd="sng">
            <a:solidFill>
              <a:srgbClr val="3D3029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2" name="Google Shape;42;p14"/>
          <p:cNvCxnSpPr/>
          <p:nvPr/>
        </p:nvCxnSpPr>
        <p:spPr>
          <a:xfrm>
            <a:off x="10174816" y="6389683"/>
            <a:ext cx="459317" cy="0"/>
          </a:xfrm>
          <a:prstGeom prst="straightConnector1">
            <a:avLst/>
          </a:prstGeom>
          <a:noFill/>
          <a:ln w="254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3" name="Google Shape;43;p14"/>
          <p:cNvSpPr txBox="1">
            <a:spLocks noGrp="1"/>
          </p:cNvSpPr>
          <p:nvPr>
            <p:ph type="ftr" idx="11"/>
          </p:nvPr>
        </p:nvSpPr>
        <p:spPr>
          <a:xfrm>
            <a:off x="1600201" y="6390217"/>
            <a:ext cx="6040967" cy="211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44" name="Google Shape;44;p14"/>
          <p:cNvSpPr txBox="1">
            <a:spLocks noGrp="1"/>
          </p:cNvSpPr>
          <p:nvPr>
            <p:ph type="sldNum" idx="12"/>
          </p:nvPr>
        </p:nvSpPr>
        <p:spPr>
          <a:xfrm>
            <a:off x="10217150" y="6411413"/>
            <a:ext cx="361951" cy="211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5" name="Google Shape;45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65957" y="6036324"/>
            <a:ext cx="445587" cy="6586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42601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95655F-8AD7-49B7-864B-84ED1BAA79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4B6A36-E5FD-4656-A0E7-F6250CE5F9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F802A7-4C45-4711-8A6F-386F421F1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33FE8-8021-45D4-B0C5-0B5FC73F013B}" type="datetimeFigureOut">
              <a:rPr lang="en-US" smtClean="0"/>
              <a:t>3/15/2026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FA0171-AE56-4E43-AE8B-63B4D0D533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19F959-AAE6-40F6-832C-FDD7A6FA8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D7585-F134-495D-98DD-DE61DFF51B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847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99D731-1400-47B5-B61E-DAAFA6557B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2C3D94-B03F-4E08-8370-710A965C3B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BB172C-6CFA-4099-AAA8-705A60FF3C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33FE8-8021-45D4-B0C5-0B5FC73F013B}" type="datetimeFigureOut">
              <a:rPr lang="en-US" smtClean="0"/>
              <a:t>3/15/2026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FF2061-27F4-465A-9CC1-0842CADD48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F6511C-A266-4D5C-9E74-05D3E0AA8B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D7585-F134-495D-98DD-DE61DFF51B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6788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1984E-3CA0-4256-89E0-468EDC00D5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CF5977-8759-40AD-8BB4-B56843CE3A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81D079-70E3-4A55-9F39-9699E5F4B9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C0A599-C42E-46FB-811F-4F3437D67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33FE8-8021-45D4-B0C5-0B5FC73F013B}" type="datetimeFigureOut">
              <a:rPr lang="en-US" smtClean="0"/>
              <a:t>3/15/2026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2B7A17-E7CD-43B7-8B18-4BAF28E910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00FDA6-00C0-40D5-BBE2-E72EEF1D86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D7585-F134-495D-98DD-DE61DFF51B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9982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F4D07B-0796-4C86-8BA5-500FE36656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BAE8F5-ED71-4E29-93B7-841BFC4716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550B52-AD40-4B7F-933E-03218BF1E4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9FB1B74-1B77-4D8C-AC9E-31BE2AF6874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9E56BBB-4170-4E98-9346-571603CF9B7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BD17DED-4552-4E30-9AAB-D18FED4CF0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33FE8-8021-45D4-B0C5-0B5FC73F013B}" type="datetimeFigureOut">
              <a:rPr lang="en-US" smtClean="0"/>
              <a:t>3/15/2026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14FA11C-9623-46DF-92D6-85D2B20506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978936E-99A9-4664-8CBD-320F94D5B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D7585-F134-495D-98DD-DE61DFF51B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9059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D147DC-241F-4A73-986C-C700F2B671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BD9A285-08B3-4451-8B76-3741EB412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33FE8-8021-45D4-B0C5-0B5FC73F013B}" type="datetimeFigureOut">
              <a:rPr lang="en-US" smtClean="0"/>
              <a:t>3/15/2026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4D088A-F436-4BD5-9AF3-8D63AB4664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E663CC4-0FF3-4EC8-B82D-73D0EFECC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D7585-F134-495D-98DD-DE61DFF51B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6216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17EFEB6-26E6-403B-B57E-DCB5A5ADCA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33FE8-8021-45D4-B0C5-0B5FC73F013B}" type="datetimeFigureOut">
              <a:rPr lang="en-US" smtClean="0"/>
              <a:t>3/15/2026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BAF2848-9469-4DC7-8318-AF6FAAAE3D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BEFB9F-70A9-4DBB-9BB2-30B7FD8A6D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D7585-F134-495D-98DD-DE61DFF51B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8181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EB4941-84C7-4822-89E5-559842B6BF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C4493A-5C53-4B18-8A7D-C78848FCA2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6BEBFF9-2C6F-4316-8190-08DA74D828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E0D3B4-68F5-4646-8219-9A9F2445EA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33FE8-8021-45D4-B0C5-0B5FC73F013B}" type="datetimeFigureOut">
              <a:rPr lang="en-US" smtClean="0"/>
              <a:t>3/15/2026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291E135-CC16-4174-BE4C-C041E4C31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122CE8-7343-46D5-9B7B-405E1762C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D7585-F134-495D-98DD-DE61DFF51B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8108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3E3D24-186B-4B3E-9E00-B541A76FDE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79FF80-C813-4C3A-84A0-C02AD5B066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018108-501C-4F40-BB07-96160F426F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999B93-E679-44B8-8E1A-832BD20E7F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33FE8-8021-45D4-B0C5-0B5FC73F013B}" type="datetimeFigureOut">
              <a:rPr lang="en-US" smtClean="0"/>
              <a:t>3/15/2026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AFE3DE-7D8B-4EA1-8F84-7C3F2CC45D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7FC2C6-AFC0-4343-84FB-9F32181CB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D7585-F134-495D-98DD-DE61DFF51B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92446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9E3928A-EA8F-4245-A898-E868128A87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1224BC-AEF5-4441-AD1F-4CF1BE9DBD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F6B7AF-B75A-42D9-AE74-D13CE87346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C33FE8-8021-45D4-B0C5-0B5FC73F013B}" type="datetimeFigureOut">
              <a:rPr lang="en-US" smtClean="0"/>
              <a:t>3/15/2026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D11145-1556-42B2-8B84-1EFC41A03B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C54E1E-1A90-46E8-A508-3FEC9199B2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4D7585-F134-495D-98DD-DE61DFF51B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4817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AAECF9-89E2-4946-9684-BE18EDC3FB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7E8F56-E215-4682-B688-104599198A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NOTE: The source for the other diagrams on the home page is in the FHIR Quality Measure IG repository</a:t>
            </a:r>
          </a:p>
        </p:txBody>
      </p:sp>
    </p:spTree>
    <p:extLst>
      <p:ext uri="{BB962C8B-B14F-4D97-AF65-F5344CB8AC3E}">
        <p14:creationId xmlns:p14="http://schemas.microsoft.com/office/powerpoint/2010/main" val="37556674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A28581-D61C-6157-B4F7-DCC97980BD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1D282B-6F1E-76B4-5134-6FBECD4E48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Exchange Scenarios</a:t>
            </a:r>
          </a:p>
        </p:txBody>
      </p:sp>
      <p:pic>
        <p:nvPicPr>
          <p:cNvPr id="1026" name="Picture 2" descr="Hospital buildings - Free medical icons">
            <a:extLst>
              <a:ext uri="{FF2B5EF4-FFF2-40B4-BE49-F238E27FC236}">
                <a16:creationId xmlns:a16="http://schemas.microsoft.com/office/drawing/2014/main" id="{48E531DA-1D7D-B81B-112E-614B241009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029777" y="2934990"/>
            <a:ext cx="771282" cy="771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linic Icons - Free SVG &amp; PNG Clinic Images - Noun Project">
            <a:extLst>
              <a:ext uri="{FF2B5EF4-FFF2-40B4-BE49-F238E27FC236}">
                <a16:creationId xmlns:a16="http://schemas.microsoft.com/office/drawing/2014/main" id="{7E8EB0E6-F24A-DD41-2C2E-84D4E4E1E6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9777" y="3706272"/>
            <a:ext cx="771282" cy="771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Engine Gears Icon SVG Vector &amp; PNG Free Download | UXWing">
            <a:extLst>
              <a:ext uri="{FF2B5EF4-FFF2-40B4-BE49-F238E27FC236}">
                <a16:creationId xmlns:a16="http://schemas.microsoft.com/office/drawing/2014/main" id="{2D4A0E15-17CB-C115-6410-C7858E1476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0360" y="3172347"/>
            <a:ext cx="771282" cy="873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Documents symbol - Free interface icons">
            <a:extLst>
              <a:ext uri="{FF2B5EF4-FFF2-40B4-BE49-F238E27FC236}">
                <a16:creationId xmlns:a16="http://schemas.microsoft.com/office/drawing/2014/main" id="{C39B551F-663C-47DB-D0C4-043A91F031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0197" y="3493546"/>
            <a:ext cx="418204" cy="418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Database Icons - Free SVG &amp; PNG Database Images - Noun Project">
            <a:extLst>
              <a:ext uri="{FF2B5EF4-FFF2-40B4-BE49-F238E27FC236}">
                <a16:creationId xmlns:a16="http://schemas.microsoft.com/office/drawing/2014/main" id="{1211FF00-CF7D-5E84-013A-F5AD046C63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4718" y="3429000"/>
            <a:ext cx="771282" cy="771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08ACC95-A401-E668-12B1-1C7974A3C764}"/>
              </a:ext>
            </a:extLst>
          </p:cNvPr>
          <p:cNvSpPr txBox="1"/>
          <p:nvPr/>
        </p:nvSpPr>
        <p:spPr>
          <a:xfrm>
            <a:off x="2885786" y="2375177"/>
            <a:ext cx="10592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Provider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F650C80-6D41-9930-9883-7B2729D45804}"/>
              </a:ext>
            </a:extLst>
          </p:cNvPr>
          <p:cNvSpPr txBox="1"/>
          <p:nvPr/>
        </p:nvSpPr>
        <p:spPr>
          <a:xfrm>
            <a:off x="5059901" y="2236677"/>
            <a:ext cx="13009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Reporting System</a:t>
            </a:r>
          </a:p>
        </p:txBody>
      </p:sp>
      <p:sp>
        <p:nvSpPr>
          <p:cNvPr id="8" name="Left Brace 7">
            <a:extLst>
              <a:ext uri="{FF2B5EF4-FFF2-40B4-BE49-F238E27FC236}">
                <a16:creationId xmlns:a16="http://schemas.microsoft.com/office/drawing/2014/main" id="{297BDB8B-84BE-C44D-DB7D-8C8C5D620BEF}"/>
              </a:ext>
            </a:extLst>
          </p:cNvPr>
          <p:cNvSpPr/>
          <p:nvPr/>
        </p:nvSpPr>
        <p:spPr>
          <a:xfrm rot="16200000">
            <a:off x="4408212" y="3690240"/>
            <a:ext cx="397372" cy="2382955"/>
          </a:xfrm>
          <a:prstGeom prst="leftBrace">
            <a:avLst>
              <a:gd name="adj1" fmla="val 57063"/>
              <a:gd name="adj2" fmla="val 50000"/>
            </a:avLst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8707268-647A-FB39-9CF8-E7C7D5B1D545}"/>
              </a:ext>
            </a:extLst>
          </p:cNvPr>
          <p:cNvSpPr txBox="1"/>
          <p:nvPr/>
        </p:nvSpPr>
        <p:spPr>
          <a:xfrm>
            <a:off x="4011576" y="5193821"/>
            <a:ext cx="11906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Exchange</a:t>
            </a: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74CE161D-EFB5-4D38-FC5C-E841E8F00892}"/>
              </a:ext>
            </a:extLst>
          </p:cNvPr>
          <p:cNvSpPr txBox="1">
            <a:spLocks/>
          </p:cNvSpPr>
          <p:nvPr/>
        </p:nvSpPr>
        <p:spPr>
          <a:xfrm>
            <a:off x="6989779" y="3285949"/>
            <a:ext cx="4364021" cy="105738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dirty="0"/>
              <a:t>Push (Submit), or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dirty="0"/>
              <a:t>Pull (Collect)</a:t>
            </a:r>
          </a:p>
        </p:txBody>
      </p:sp>
    </p:spTree>
    <p:extLst>
      <p:ext uri="{BB962C8B-B14F-4D97-AF65-F5344CB8AC3E}">
        <p14:creationId xmlns:p14="http://schemas.microsoft.com/office/powerpoint/2010/main" val="42496646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91A2D4-7F98-F545-240B-E68DB70C20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6AC4A7-1981-FED3-6564-B71D954F24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Reporting Scenarios</a:t>
            </a:r>
          </a:p>
        </p:txBody>
      </p:sp>
      <p:pic>
        <p:nvPicPr>
          <p:cNvPr id="1032" name="Picture 8" descr="Monthly Report Icons - Free SVG &amp; PNG Monthly Report Images ...">
            <a:extLst>
              <a:ext uri="{FF2B5EF4-FFF2-40B4-BE49-F238E27FC236}">
                <a16:creationId xmlns:a16="http://schemas.microsoft.com/office/drawing/2014/main" id="{D6A2B16B-6EAC-8022-F09C-BD8A6BE047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7960" y="3493546"/>
            <a:ext cx="418204" cy="418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Engine Gears Icon SVG Vector &amp; PNG Free Download | UXWing">
            <a:extLst>
              <a:ext uri="{FF2B5EF4-FFF2-40B4-BE49-F238E27FC236}">
                <a16:creationId xmlns:a16="http://schemas.microsoft.com/office/drawing/2014/main" id="{936F6A86-F3A0-9BE6-693D-CFB1390963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0360" y="3172347"/>
            <a:ext cx="771282" cy="873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ealth Insurance Icon SVG Vector &amp; PNG Free Download | UXWing">
            <a:extLst>
              <a:ext uri="{FF2B5EF4-FFF2-40B4-BE49-F238E27FC236}">
                <a16:creationId xmlns:a16="http://schemas.microsoft.com/office/drawing/2014/main" id="{81723617-9649-E782-C566-F5093A0446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5303" y="3269456"/>
            <a:ext cx="788653" cy="771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Database Icons - Free SVG &amp; PNG Database Images - Noun Project">
            <a:extLst>
              <a:ext uri="{FF2B5EF4-FFF2-40B4-BE49-F238E27FC236}">
                <a16:creationId xmlns:a16="http://schemas.microsoft.com/office/drawing/2014/main" id="{5E4C4443-245C-2CDD-C0BD-31818C0896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4718" y="3429000"/>
            <a:ext cx="771282" cy="771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CBA59FC-7B7A-317D-B923-946A999840C5}"/>
              </a:ext>
            </a:extLst>
          </p:cNvPr>
          <p:cNvSpPr txBox="1"/>
          <p:nvPr/>
        </p:nvSpPr>
        <p:spPr>
          <a:xfrm>
            <a:off x="5059901" y="2236677"/>
            <a:ext cx="13009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Reporting System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9E93F34-B8EB-1821-9761-A0E44E19F8E8}"/>
              </a:ext>
            </a:extLst>
          </p:cNvPr>
          <p:cNvSpPr txBox="1"/>
          <p:nvPr/>
        </p:nvSpPr>
        <p:spPr>
          <a:xfrm>
            <a:off x="8015870" y="2375177"/>
            <a:ext cx="767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Payer</a:t>
            </a:r>
          </a:p>
        </p:txBody>
      </p:sp>
      <p:sp>
        <p:nvSpPr>
          <p:cNvPr id="9" name="Left Brace 8">
            <a:extLst>
              <a:ext uri="{FF2B5EF4-FFF2-40B4-BE49-F238E27FC236}">
                <a16:creationId xmlns:a16="http://schemas.microsoft.com/office/drawing/2014/main" id="{B6DDA5E0-1980-B6EB-28E1-8BB3C7D5F93D}"/>
              </a:ext>
            </a:extLst>
          </p:cNvPr>
          <p:cNvSpPr/>
          <p:nvPr/>
        </p:nvSpPr>
        <p:spPr>
          <a:xfrm rot="16200000">
            <a:off x="6954105" y="3634877"/>
            <a:ext cx="397372" cy="2493679"/>
          </a:xfrm>
          <a:prstGeom prst="leftBrace">
            <a:avLst>
              <a:gd name="adj1" fmla="val 57063"/>
              <a:gd name="adj2" fmla="val 50000"/>
            </a:avLst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B5399F2-C254-6FF7-F961-4C7EE68D5079}"/>
              </a:ext>
            </a:extLst>
          </p:cNvPr>
          <p:cNvSpPr txBox="1"/>
          <p:nvPr/>
        </p:nvSpPr>
        <p:spPr>
          <a:xfrm>
            <a:off x="6543373" y="5193821"/>
            <a:ext cx="1207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Reporting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96A15E-A599-2FE6-5F3A-52121833CEA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3765383" cy="4351338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en-US" dirty="0"/>
              <a:t>Summary</a:t>
            </a:r>
          </a:p>
          <a:p>
            <a:pPr marL="971550" lvl="1" indent="-514350">
              <a:buAutoNum type="arabicPeriod"/>
            </a:pPr>
            <a:r>
              <a:rPr lang="en-US" dirty="0"/>
              <a:t>e.g. EC/EP</a:t>
            </a:r>
          </a:p>
          <a:p>
            <a:pPr marL="971550" lvl="1" indent="-514350">
              <a:buAutoNum type="arabicPeriod"/>
            </a:pPr>
            <a:r>
              <a:rPr lang="en-US" dirty="0"/>
              <a:t>Population-level reporting without supporting data</a:t>
            </a:r>
          </a:p>
          <a:p>
            <a:pPr marL="514350" indent="-514350">
              <a:buAutoNum type="arabicPeriod"/>
            </a:pPr>
            <a:r>
              <a:rPr lang="en-US" dirty="0"/>
              <a:t>Individual</a:t>
            </a:r>
          </a:p>
          <a:p>
            <a:pPr marL="971550" lvl="1" indent="-514350">
              <a:buAutoNum type="arabicPeriod"/>
            </a:pPr>
            <a:r>
              <a:rPr lang="en-US" dirty="0"/>
              <a:t>e.g. EH</a:t>
            </a:r>
          </a:p>
          <a:p>
            <a:pPr marL="971550" lvl="1" indent="-514350">
              <a:buAutoNum type="arabicPeriod"/>
            </a:pPr>
            <a:r>
              <a:rPr lang="en-US" dirty="0"/>
              <a:t>Population-level reporting with supporting data</a:t>
            </a:r>
          </a:p>
        </p:txBody>
      </p:sp>
    </p:spTree>
    <p:extLst>
      <p:ext uri="{BB962C8B-B14F-4D97-AF65-F5344CB8AC3E}">
        <p14:creationId xmlns:p14="http://schemas.microsoft.com/office/powerpoint/2010/main" val="8189370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F8A5242D-B367-4DA5-A846-46385B7F4058}"/>
              </a:ext>
            </a:extLst>
          </p:cNvPr>
          <p:cNvSpPr/>
          <p:nvPr/>
        </p:nvSpPr>
        <p:spPr>
          <a:xfrm>
            <a:off x="6294329" y="1355062"/>
            <a:ext cx="2624959" cy="2555549"/>
          </a:xfrm>
          <a:prstGeom prst="roundRect">
            <a:avLst>
              <a:gd name="adj" fmla="val 7908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4B4359B2-FBCE-45C5-9985-DB046BCC1F55}"/>
              </a:ext>
            </a:extLst>
          </p:cNvPr>
          <p:cNvSpPr/>
          <p:nvPr/>
        </p:nvSpPr>
        <p:spPr>
          <a:xfrm>
            <a:off x="3347439" y="1355063"/>
            <a:ext cx="2624959" cy="2555549"/>
          </a:xfrm>
          <a:prstGeom prst="roundRect">
            <a:avLst>
              <a:gd name="adj" fmla="val 7908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7E8C27C6-A8F7-4EB1-AC17-256FCEF52D75}"/>
              </a:ext>
            </a:extLst>
          </p:cNvPr>
          <p:cNvSpPr/>
          <p:nvPr/>
        </p:nvSpPr>
        <p:spPr>
          <a:xfrm>
            <a:off x="2554014" y="2238702"/>
            <a:ext cx="1734208" cy="788277"/>
          </a:xfrm>
          <a:prstGeom prst="roundRect">
            <a:avLst>
              <a:gd name="adj" fmla="val 2281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Providers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2CA6A54-71B1-49F3-9E4E-30782D630A40}"/>
              </a:ext>
            </a:extLst>
          </p:cNvPr>
          <p:cNvSpPr/>
          <p:nvPr/>
        </p:nvSpPr>
        <p:spPr>
          <a:xfrm>
            <a:off x="5260427" y="2238701"/>
            <a:ext cx="1734208" cy="788277"/>
          </a:xfrm>
          <a:prstGeom prst="roundRect">
            <a:avLst>
              <a:gd name="adj" fmla="val 2281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Aggregators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59D8396-DEA9-4AB0-8899-46A551BA2B7D}"/>
              </a:ext>
            </a:extLst>
          </p:cNvPr>
          <p:cNvSpPr/>
          <p:nvPr/>
        </p:nvSpPr>
        <p:spPr>
          <a:xfrm>
            <a:off x="7966840" y="2238701"/>
            <a:ext cx="1734208" cy="788277"/>
          </a:xfrm>
          <a:prstGeom prst="roundRect">
            <a:avLst>
              <a:gd name="adj" fmla="val 2281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Receivers</a:t>
            </a:r>
          </a:p>
        </p:txBody>
      </p:sp>
      <p:sp>
        <p:nvSpPr>
          <p:cNvPr id="10" name="Arrow: Circular 9">
            <a:extLst>
              <a:ext uri="{FF2B5EF4-FFF2-40B4-BE49-F238E27FC236}">
                <a16:creationId xmlns:a16="http://schemas.microsoft.com/office/drawing/2014/main" id="{FA4DF3AE-0825-48AC-9219-F02047D72F65}"/>
              </a:ext>
            </a:extLst>
          </p:cNvPr>
          <p:cNvSpPr/>
          <p:nvPr/>
        </p:nvSpPr>
        <p:spPr>
          <a:xfrm>
            <a:off x="3907221" y="1654431"/>
            <a:ext cx="1734208" cy="978408"/>
          </a:xfrm>
          <a:prstGeom prst="circularArrow">
            <a:avLst>
              <a:gd name="adj1" fmla="val 3309"/>
              <a:gd name="adj2" fmla="val 697099"/>
              <a:gd name="adj3" fmla="val 21018354"/>
              <a:gd name="adj4" fmla="val 10760252"/>
              <a:gd name="adj5" fmla="val 706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Arrow: Circular 10">
            <a:extLst>
              <a:ext uri="{FF2B5EF4-FFF2-40B4-BE49-F238E27FC236}">
                <a16:creationId xmlns:a16="http://schemas.microsoft.com/office/drawing/2014/main" id="{5225920C-D0FE-4BBF-8781-6A11E40B3DEF}"/>
              </a:ext>
            </a:extLst>
          </p:cNvPr>
          <p:cNvSpPr/>
          <p:nvPr/>
        </p:nvSpPr>
        <p:spPr>
          <a:xfrm rot="10800000">
            <a:off x="3907220" y="2632840"/>
            <a:ext cx="1734208" cy="978408"/>
          </a:xfrm>
          <a:prstGeom prst="circularArrow">
            <a:avLst>
              <a:gd name="adj1" fmla="val 3309"/>
              <a:gd name="adj2" fmla="val 697099"/>
              <a:gd name="adj3" fmla="val 21018354"/>
              <a:gd name="adj4" fmla="val 10760252"/>
              <a:gd name="adj5" fmla="val 706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Arrow: Pentagon 12">
            <a:extLst>
              <a:ext uri="{FF2B5EF4-FFF2-40B4-BE49-F238E27FC236}">
                <a16:creationId xmlns:a16="http://schemas.microsoft.com/office/drawing/2014/main" id="{729B8AD1-13E9-444A-B7CD-6C4120D04F71}"/>
              </a:ext>
            </a:extLst>
          </p:cNvPr>
          <p:cNvSpPr/>
          <p:nvPr/>
        </p:nvSpPr>
        <p:spPr>
          <a:xfrm>
            <a:off x="2609021" y="3758793"/>
            <a:ext cx="978408" cy="484632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rrow: Chevron 13">
            <a:extLst>
              <a:ext uri="{FF2B5EF4-FFF2-40B4-BE49-F238E27FC236}">
                <a16:creationId xmlns:a16="http://schemas.microsoft.com/office/drawing/2014/main" id="{81DD1B9B-200A-438F-A0E4-6C248ED5CD59}"/>
              </a:ext>
            </a:extLst>
          </p:cNvPr>
          <p:cNvSpPr/>
          <p:nvPr/>
        </p:nvSpPr>
        <p:spPr>
          <a:xfrm>
            <a:off x="3587429" y="3758793"/>
            <a:ext cx="978408" cy="48463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Arrow: Chevron 14">
            <a:extLst>
              <a:ext uri="{FF2B5EF4-FFF2-40B4-BE49-F238E27FC236}">
                <a16:creationId xmlns:a16="http://schemas.microsoft.com/office/drawing/2014/main" id="{08BA4365-A150-4FD6-9FEF-8FA2C956CAF6}"/>
              </a:ext>
            </a:extLst>
          </p:cNvPr>
          <p:cNvSpPr/>
          <p:nvPr/>
        </p:nvSpPr>
        <p:spPr>
          <a:xfrm>
            <a:off x="4565837" y="3758793"/>
            <a:ext cx="978408" cy="48463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Arrow: Chevron 15">
            <a:extLst>
              <a:ext uri="{FF2B5EF4-FFF2-40B4-BE49-F238E27FC236}">
                <a16:creationId xmlns:a16="http://schemas.microsoft.com/office/drawing/2014/main" id="{3B8A07A9-79C6-4050-8CE1-EF7EAEFD078B}"/>
              </a:ext>
            </a:extLst>
          </p:cNvPr>
          <p:cNvSpPr/>
          <p:nvPr/>
        </p:nvSpPr>
        <p:spPr>
          <a:xfrm>
            <a:off x="5544245" y="3758793"/>
            <a:ext cx="978408" cy="48463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0" name="Arrow: Notched Right 19">
            <a:extLst>
              <a:ext uri="{FF2B5EF4-FFF2-40B4-BE49-F238E27FC236}">
                <a16:creationId xmlns:a16="http://schemas.microsoft.com/office/drawing/2014/main" id="{71AA151A-D77F-4A87-9B7C-4C202BBB397A}"/>
              </a:ext>
            </a:extLst>
          </p:cNvPr>
          <p:cNvSpPr/>
          <p:nvPr/>
        </p:nvSpPr>
        <p:spPr>
          <a:xfrm>
            <a:off x="6500175" y="3516477"/>
            <a:ext cx="988919" cy="969264"/>
          </a:xfrm>
          <a:prstGeom prst="notchedRightArrow">
            <a:avLst>
              <a:gd name="adj1" fmla="val 50000"/>
              <a:gd name="adj2" fmla="val 5488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E48BFB20-858B-407A-8813-88683EF0ED4F}"/>
              </a:ext>
            </a:extLst>
          </p:cNvPr>
          <p:cNvSpPr/>
          <p:nvPr/>
        </p:nvSpPr>
        <p:spPr>
          <a:xfrm>
            <a:off x="7076088" y="2585544"/>
            <a:ext cx="809298" cy="9458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30ACF03-3E21-4783-A1BC-2E6A3F24CB67}"/>
              </a:ext>
            </a:extLst>
          </p:cNvPr>
          <p:cNvSpPr txBox="1"/>
          <p:nvPr/>
        </p:nvSpPr>
        <p:spPr>
          <a:xfrm>
            <a:off x="3767029" y="973328"/>
            <a:ext cx="20145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Exchange Scenarios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919C991-B75E-4E1C-82AB-C8912DED7F00}"/>
              </a:ext>
            </a:extLst>
          </p:cNvPr>
          <p:cNvSpPr txBox="1"/>
          <p:nvPr/>
        </p:nvSpPr>
        <p:spPr>
          <a:xfrm>
            <a:off x="6599513" y="982898"/>
            <a:ext cx="2054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Reporting Scenarios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974DC83-FDAC-4BE4-B479-F9CA0E1AD844}"/>
              </a:ext>
            </a:extLst>
          </p:cNvPr>
          <p:cNvSpPr txBox="1"/>
          <p:nvPr/>
        </p:nvSpPr>
        <p:spPr>
          <a:xfrm>
            <a:off x="4027223" y="4255626"/>
            <a:ext cx="2209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Measurement Period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9999BC3-731A-4D2B-9BCD-2F45DFA49C48}"/>
              </a:ext>
            </a:extLst>
          </p:cNvPr>
          <p:cNvSpPr txBox="1"/>
          <p:nvPr/>
        </p:nvSpPr>
        <p:spPr>
          <a:xfrm>
            <a:off x="188663" y="201721"/>
            <a:ext cx="2782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Quality Reporting Scenarios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F12D3CEE-27B0-4207-97AA-96A4BCA75AD0}"/>
              </a:ext>
            </a:extLst>
          </p:cNvPr>
          <p:cNvSpPr/>
          <p:nvPr/>
        </p:nvSpPr>
        <p:spPr>
          <a:xfrm>
            <a:off x="2970963" y="4773105"/>
            <a:ext cx="331076" cy="3693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FD078174-DD93-4B60-9E10-D033CB23A4AC}"/>
              </a:ext>
            </a:extLst>
          </p:cNvPr>
          <p:cNvSpPr/>
          <p:nvPr/>
        </p:nvSpPr>
        <p:spPr>
          <a:xfrm>
            <a:off x="2970963" y="5297152"/>
            <a:ext cx="331076" cy="3693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31A1A947-A48B-4F73-B101-F4DEB368CFD1}"/>
              </a:ext>
            </a:extLst>
          </p:cNvPr>
          <p:cNvSpPr/>
          <p:nvPr/>
        </p:nvSpPr>
        <p:spPr>
          <a:xfrm>
            <a:off x="2970963" y="5821199"/>
            <a:ext cx="331076" cy="3693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326A7B3C-087B-4086-B8CF-BC973DE13751}"/>
              </a:ext>
            </a:extLst>
          </p:cNvPr>
          <p:cNvSpPr/>
          <p:nvPr/>
        </p:nvSpPr>
        <p:spPr>
          <a:xfrm>
            <a:off x="6033449" y="4763078"/>
            <a:ext cx="331076" cy="3693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185EDC90-8346-42AF-973D-DFB42CF7DC56}"/>
              </a:ext>
            </a:extLst>
          </p:cNvPr>
          <p:cNvSpPr/>
          <p:nvPr/>
        </p:nvSpPr>
        <p:spPr>
          <a:xfrm>
            <a:off x="6033449" y="5290488"/>
            <a:ext cx="331076" cy="3693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5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99283339-11C6-4E92-841E-B25BDA2A2054}"/>
              </a:ext>
            </a:extLst>
          </p:cNvPr>
          <p:cNvSpPr/>
          <p:nvPr/>
        </p:nvSpPr>
        <p:spPr>
          <a:xfrm>
            <a:off x="6033449" y="5814535"/>
            <a:ext cx="331076" cy="3693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6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8936F3F-CEDB-4BD7-9BDE-1379D8563790}"/>
              </a:ext>
            </a:extLst>
          </p:cNvPr>
          <p:cNvSpPr txBox="1"/>
          <p:nvPr/>
        </p:nvSpPr>
        <p:spPr>
          <a:xfrm>
            <a:off x="3464757" y="4773105"/>
            <a:ext cx="13370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Submit Data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AEC4D0D-AD37-4542-9E9E-509CC721F37E}"/>
              </a:ext>
            </a:extLst>
          </p:cNvPr>
          <p:cNvSpPr txBox="1"/>
          <p:nvPr/>
        </p:nvSpPr>
        <p:spPr>
          <a:xfrm>
            <a:off x="3453535" y="5303720"/>
            <a:ext cx="1314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Collect Data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E220F5C-FA4B-4797-90DD-A97C755C3F4D}"/>
              </a:ext>
            </a:extLst>
          </p:cNvPr>
          <p:cNvSpPr txBox="1"/>
          <p:nvPr/>
        </p:nvSpPr>
        <p:spPr>
          <a:xfrm>
            <a:off x="3464757" y="5835429"/>
            <a:ext cx="13478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Subscription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CAC1126-8A72-43E0-81B6-CDB1970A707E}"/>
              </a:ext>
            </a:extLst>
          </p:cNvPr>
          <p:cNvSpPr txBox="1"/>
          <p:nvPr/>
        </p:nvSpPr>
        <p:spPr>
          <a:xfrm>
            <a:off x="6548289" y="4746955"/>
            <a:ext cx="11031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Individual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9F38669-ACCD-4463-89D1-B738E5C4071D}"/>
              </a:ext>
            </a:extLst>
          </p:cNvPr>
          <p:cNvSpPr txBox="1"/>
          <p:nvPr/>
        </p:nvSpPr>
        <p:spPr>
          <a:xfrm>
            <a:off x="6537067" y="5277570"/>
            <a:ext cx="10770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Summary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176EA77-8354-472A-B825-A49D042C6325}"/>
              </a:ext>
            </a:extLst>
          </p:cNvPr>
          <p:cNvSpPr txBox="1"/>
          <p:nvPr/>
        </p:nvSpPr>
        <p:spPr>
          <a:xfrm>
            <a:off x="6548289" y="5809279"/>
            <a:ext cx="1216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Patient List</a:t>
            </a:r>
          </a:p>
        </p:txBody>
      </p:sp>
    </p:spTree>
    <p:extLst>
      <p:ext uri="{BB962C8B-B14F-4D97-AF65-F5344CB8AC3E}">
        <p14:creationId xmlns:p14="http://schemas.microsoft.com/office/powerpoint/2010/main" val="15513557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F8A5242D-B367-4DA5-A846-46385B7F4058}"/>
              </a:ext>
            </a:extLst>
          </p:cNvPr>
          <p:cNvSpPr/>
          <p:nvPr/>
        </p:nvSpPr>
        <p:spPr>
          <a:xfrm>
            <a:off x="5677417" y="1368040"/>
            <a:ext cx="3516244" cy="3774892"/>
          </a:xfrm>
          <a:prstGeom prst="roundRect">
            <a:avLst>
              <a:gd name="adj" fmla="val 7908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4B4359B2-FBCE-45C5-9985-DB046BCC1F55}"/>
              </a:ext>
            </a:extLst>
          </p:cNvPr>
          <p:cNvSpPr/>
          <p:nvPr/>
        </p:nvSpPr>
        <p:spPr>
          <a:xfrm>
            <a:off x="1677418" y="1368040"/>
            <a:ext cx="3638342" cy="3774892"/>
          </a:xfrm>
          <a:prstGeom prst="roundRect">
            <a:avLst>
              <a:gd name="adj" fmla="val 7908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59D8396-DEA9-4AB0-8899-46A551BA2B7D}"/>
              </a:ext>
            </a:extLst>
          </p:cNvPr>
          <p:cNvSpPr/>
          <p:nvPr/>
        </p:nvSpPr>
        <p:spPr>
          <a:xfrm>
            <a:off x="8341256" y="2610429"/>
            <a:ext cx="1822429" cy="788277"/>
          </a:xfrm>
          <a:prstGeom prst="roundRect">
            <a:avLst>
              <a:gd name="adj" fmla="val 2281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Receivers</a:t>
            </a:r>
          </a:p>
        </p:txBody>
      </p:sp>
      <p:sp>
        <p:nvSpPr>
          <p:cNvPr id="10" name="Arrow: Circular 9">
            <a:extLst>
              <a:ext uri="{FF2B5EF4-FFF2-40B4-BE49-F238E27FC236}">
                <a16:creationId xmlns:a16="http://schemas.microsoft.com/office/drawing/2014/main" id="{FA4DF3AE-0825-48AC-9219-F02047D72F65}"/>
              </a:ext>
            </a:extLst>
          </p:cNvPr>
          <p:cNvSpPr/>
          <p:nvPr/>
        </p:nvSpPr>
        <p:spPr>
          <a:xfrm>
            <a:off x="2479210" y="1938971"/>
            <a:ext cx="2604948" cy="1261007"/>
          </a:xfrm>
          <a:prstGeom prst="circularArrow">
            <a:avLst>
              <a:gd name="adj1" fmla="val 3309"/>
              <a:gd name="adj2" fmla="val 761917"/>
              <a:gd name="adj3" fmla="val 21018354"/>
              <a:gd name="adj4" fmla="val 10666627"/>
              <a:gd name="adj5" fmla="val 706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Arrow: Circular 10">
            <a:extLst>
              <a:ext uri="{FF2B5EF4-FFF2-40B4-BE49-F238E27FC236}">
                <a16:creationId xmlns:a16="http://schemas.microsoft.com/office/drawing/2014/main" id="{5225920C-D0FE-4BBF-8781-6A11E40B3DEF}"/>
              </a:ext>
            </a:extLst>
          </p:cNvPr>
          <p:cNvSpPr/>
          <p:nvPr/>
        </p:nvSpPr>
        <p:spPr>
          <a:xfrm rot="10800000">
            <a:off x="2455989" y="2785132"/>
            <a:ext cx="2628169" cy="1356979"/>
          </a:xfrm>
          <a:prstGeom prst="circularArrow">
            <a:avLst>
              <a:gd name="adj1" fmla="val 3309"/>
              <a:gd name="adj2" fmla="val 697099"/>
              <a:gd name="adj3" fmla="val 21018354"/>
              <a:gd name="adj4" fmla="val 10650853"/>
              <a:gd name="adj5" fmla="val 706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E48BFB20-858B-407A-8813-88683EF0ED4F}"/>
              </a:ext>
            </a:extLst>
          </p:cNvPr>
          <p:cNvSpPr/>
          <p:nvPr/>
        </p:nvSpPr>
        <p:spPr>
          <a:xfrm>
            <a:off x="6339588" y="2960868"/>
            <a:ext cx="1955225" cy="11770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30ACF03-3E21-4783-A1BC-2E6A3F24CB67}"/>
              </a:ext>
            </a:extLst>
          </p:cNvPr>
          <p:cNvSpPr txBox="1"/>
          <p:nvPr/>
        </p:nvSpPr>
        <p:spPr>
          <a:xfrm>
            <a:off x="2329474" y="5253698"/>
            <a:ext cx="20843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Exchange Scenarios: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919C991-B75E-4E1C-82AB-C8912DED7F00}"/>
              </a:ext>
            </a:extLst>
          </p:cNvPr>
          <p:cNvSpPr txBox="1"/>
          <p:nvPr/>
        </p:nvSpPr>
        <p:spPr>
          <a:xfrm>
            <a:off x="6339588" y="5259860"/>
            <a:ext cx="21292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Reporting Scenarios:</a:t>
            </a:r>
          </a:p>
          <a:p>
            <a:endParaRPr lang="en-US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F3557E3-0CAD-984F-A138-ED1F380E79BA}"/>
              </a:ext>
            </a:extLst>
          </p:cNvPr>
          <p:cNvGrpSpPr/>
          <p:nvPr/>
        </p:nvGrpSpPr>
        <p:grpSpPr>
          <a:xfrm>
            <a:off x="1373867" y="883408"/>
            <a:ext cx="4965722" cy="969264"/>
            <a:chOff x="1458252" y="478790"/>
            <a:chExt cx="4880073" cy="969264"/>
          </a:xfrm>
        </p:grpSpPr>
        <p:sp>
          <p:nvSpPr>
            <p:cNvPr id="13" name="Arrow: Pentagon 12">
              <a:extLst>
                <a:ext uri="{FF2B5EF4-FFF2-40B4-BE49-F238E27FC236}">
                  <a16:creationId xmlns:a16="http://schemas.microsoft.com/office/drawing/2014/main" id="{729B8AD1-13E9-444A-B7CD-6C4120D04F71}"/>
                </a:ext>
              </a:extLst>
            </p:cNvPr>
            <p:cNvSpPr/>
            <p:nvPr/>
          </p:nvSpPr>
          <p:spPr>
            <a:xfrm>
              <a:off x="1458252" y="721106"/>
              <a:ext cx="978408" cy="484632"/>
            </a:xfrm>
            <a:prstGeom prst="homePlat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Arrow: Chevron 13">
              <a:extLst>
                <a:ext uri="{FF2B5EF4-FFF2-40B4-BE49-F238E27FC236}">
                  <a16:creationId xmlns:a16="http://schemas.microsoft.com/office/drawing/2014/main" id="{81DD1B9B-200A-438F-A0E4-6C248ED5CD59}"/>
                </a:ext>
              </a:extLst>
            </p:cNvPr>
            <p:cNvSpPr/>
            <p:nvPr/>
          </p:nvSpPr>
          <p:spPr>
            <a:xfrm>
              <a:off x="2436660" y="721106"/>
              <a:ext cx="978408" cy="484632"/>
            </a:xfrm>
            <a:prstGeom prst="chevr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5" name="Arrow: Chevron 14">
              <a:extLst>
                <a:ext uri="{FF2B5EF4-FFF2-40B4-BE49-F238E27FC236}">
                  <a16:creationId xmlns:a16="http://schemas.microsoft.com/office/drawing/2014/main" id="{08BA4365-A150-4FD6-9FEF-8FA2C956CAF6}"/>
                </a:ext>
              </a:extLst>
            </p:cNvPr>
            <p:cNvSpPr/>
            <p:nvPr/>
          </p:nvSpPr>
          <p:spPr>
            <a:xfrm>
              <a:off x="3415068" y="721106"/>
              <a:ext cx="978408" cy="484632"/>
            </a:xfrm>
            <a:prstGeom prst="chevr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6" name="Arrow: Chevron 15">
              <a:extLst>
                <a:ext uri="{FF2B5EF4-FFF2-40B4-BE49-F238E27FC236}">
                  <a16:creationId xmlns:a16="http://schemas.microsoft.com/office/drawing/2014/main" id="{3B8A07A9-79C6-4050-8CE1-EF7EAEFD078B}"/>
                </a:ext>
              </a:extLst>
            </p:cNvPr>
            <p:cNvSpPr/>
            <p:nvPr/>
          </p:nvSpPr>
          <p:spPr>
            <a:xfrm>
              <a:off x="4393476" y="721106"/>
              <a:ext cx="978408" cy="484632"/>
            </a:xfrm>
            <a:prstGeom prst="chevr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0" name="Arrow: Notched Right 19">
              <a:extLst>
                <a:ext uri="{FF2B5EF4-FFF2-40B4-BE49-F238E27FC236}">
                  <a16:creationId xmlns:a16="http://schemas.microsoft.com/office/drawing/2014/main" id="{71AA151A-D77F-4A87-9B7C-4C202BBB397A}"/>
                </a:ext>
              </a:extLst>
            </p:cNvPr>
            <p:cNvSpPr/>
            <p:nvPr/>
          </p:nvSpPr>
          <p:spPr>
            <a:xfrm>
              <a:off x="5349406" y="478790"/>
              <a:ext cx="988919" cy="969264"/>
            </a:xfrm>
            <a:prstGeom prst="notchedRightArrow">
              <a:avLst>
                <a:gd name="adj1" fmla="val 50000"/>
                <a:gd name="adj2" fmla="val 5488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5974DC83-FDAC-4BE4-B479-F9CA0E1AD844}"/>
              </a:ext>
            </a:extLst>
          </p:cNvPr>
          <p:cNvSpPr txBox="1"/>
          <p:nvPr/>
        </p:nvSpPr>
        <p:spPr>
          <a:xfrm>
            <a:off x="2444949" y="776751"/>
            <a:ext cx="2209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Measurement Period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9999BC3-731A-4D2B-9BCD-2F45DFA49C48}"/>
              </a:ext>
            </a:extLst>
          </p:cNvPr>
          <p:cNvSpPr txBox="1"/>
          <p:nvPr/>
        </p:nvSpPr>
        <p:spPr>
          <a:xfrm>
            <a:off x="188663" y="201721"/>
            <a:ext cx="2782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Quality Reporting Scenarios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B6DA874-73EC-BD4A-B710-73713864466C}"/>
              </a:ext>
            </a:extLst>
          </p:cNvPr>
          <p:cNvGrpSpPr/>
          <p:nvPr/>
        </p:nvGrpSpPr>
        <p:grpSpPr>
          <a:xfrm>
            <a:off x="6497766" y="3500792"/>
            <a:ext cx="1913447" cy="918761"/>
            <a:chOff x="6796559" y="3235267"/>
            <a:chExt cx="1913447" cy="918761"/>
          </a:xfrm>
        </p:grpSpPr>
        <p:sp>
          <p:nvSpPr>
            <p:cNvPr id="59" name="Snip Single Corner Rectangle 58">
              <a:extLst>
                <a:ext uri="{FF2B5EF4-FFF2-40B4-BE49-F238E27FC236}">
                  <a16:creationId xmlns:a16="http://schemas.microsoft.com/office/drawing/2014/main" id="{A57D1F6A-D447-164F-A432-DFE0DA3047FB}"/>
                </a:ext>
              </a:extLst>
            </p:cNvPr>
            <p:cNvSpPr/>
            <p:nvPr/>
          </p:nvSpPr>
          <p:spPr>
            <a:xfrm>
              <a:off x="6843003" y="3235267"/>
              <a:ext cx="1702641" cy="918761"/>
            </a:xfrm>
            <a:prstGeom prst="snip1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ECAC1126-8A72-43E0-81B6-CDB1970A707E}"/>
                </a:ext>
              </a:extLst>
            </p:cNvPr>
            <p:cNvSpPr txBox="1"/>
            <p:nvPr/>
          </p:nvSpPr>
          <p:spPr>
            <a:xfrm>
              <a:off x="6811245" y="3241146"/>
              <a:ext cx="159201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latin typeface="Courier" pitchFamily="2" charset="0"/>
                </a:rPr>
                <a:t>individual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19F38669-ACCD-4463-89D1-B738E5C4071D}"/>
                </a:ext>
              </a:extLst>
            </p:cNvPr>
            <p:cNvSpPr txBox="1"/>
            <p:nvPr/>
          </p:nvSpPr>
          <p:spPr>
            <a:xfrm>
              <a:off x="6811245" y="3528554"/>
              <a:ext cx="128007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latin typeface="Courier" pitchFamily="2" charset="0"/>
                </a:rPr>
                <a:t>summary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5176EA77-8354-472A-B825-A49D042C6325}"/>
                </a:ext>
              </a:extLst>
            </p:cNvPr>
            <p:cNvSpPr txBox="1"/>
            <p:nvPr/>
          </p:nvSpPr>
          <p:spPr>
            <a:xfrm>
              <a:off x="6796559" y="3815474"/>
              <a:ext cx="191344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latin typeface="Courier" pitchFamily="2" charset="0"/>
                </a:rPr>
                <a:t>patient-list</a:t>
              </a:r>
            </a:p>
          </p:txBody>
        </p: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C7C10D4D-E94F-E142-91D7-2B14A108A1E4}"/>
              </a:ext>
            </a:extLst>
          </p:cNvPr>
          <p:cNvSpPr txBox="1"/>
          <p:nvPr/>
        </p:nvSpPr>
        <p:spPr>
          <a:xfrm>
            <a:off x="1517598" y="5602473"/>
            <a:ext cx="38370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Submit Data, Collect Data, Subscription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EEC9073-E7FB-DE4B-9FC4-E36D1CFA9550}"/>
              </a:ext>
            </a:extLst>
          </p:cNvPr>
          <p:cNvGrpSpPr/>
          <p:nvPr/>
        </p:nvGrpSpPr>
        <p:grpSpPr>
          <a:xfrm>
            <a:off x="2707669" y="4207298"/>
            <a:ext cx="2124808" cy="664084"/>
            <a:chOff x="2862110" y="2885008"/>
            <a:chExt cx="2247060" cy="583024"/>
          </a:xfrm>
        </p:grpSpPr>
        <p:sp>
          <p:nvSpPr>
            <p:cNvPr id="9" name="Snip Single Corner Rectangle 8">
              <a:extLst>
                <a:ext uri="{FF2B5EF4-FFF2-40B4-BE49-F238E27FC236}">
                  <a16:creationId xmlns:a16="http://schemas.microsoft.com/office/drawing/2014/main" id="{0854D18C-8904-5248-9E54-B9A7993466BA}"/>
                </a:ext>
              </a:extLst>
            </p:cNvPr>
            <p:cNvSpPr/>
            <p:nvPr/>
          </p:nvSpPr>
          <p:spPr>
            <a:xfrm>
              <a:off x="2862110" y="2885008"/>
              <a:ext cx="2247060" cy="583024"/>
            </a:xfrm>
            <a:prstGeom prst="snip1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7112CC0E-364C-4B40-941C-ECFBE718FD91}"/>
                </a:ext>
              </a:extLst>
            </p:cNvPr>
            <p:cNvSpPr txBox="1"/>
            <p:nvPr/>
          </p:nvSpPr>
          <p:spPr>
            <a:xfrm>
              <a:off x="2921276" y="3024531"/>
              <a:ext cx="2153285" cy="2972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latin typeface="Courier" pitchFamily="2" charset="0"/>
                </a:rPr>
                <a:t>data-collection</a:t>
              </a: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00579A05-9DD2-BC46-8BE8-67B089111F3E}"/>
              </a:ext>
            </a:extLst>
          </p:cNvPr>
          <p:cNvSpPr txBox="1"/>
          <p:nvPr/>
        </p:nvSpPr>
        <p:spPr>
          <a:xfrm>
            <a:off x="7017426" y="5599276"/>
            <a:ext cx="6988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POST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2CA6A54-71B1-49F3-9E4E-30782D630A40}"/>
              </a:ext>
            </a:extLst>
          </p:cNvPr>
          <p:cNvSpPr/>
          <p:nvPr/>
        </p:nvSpPr>
        <p:spPr>
          <a:xfrm>
            <a:off x="4470314" y="2613368"/>
            <a:ext cx="1869274" cy="788277"/>
          </a:xfrm>
          <a:prstGeom prst="roundRect">
            <a:avLst>
              <a:gd name="adj" fmla="val 2281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Consumers/</a:t>
            </a:r>
          </a:p>
          <a:p>
            <a:pPr algn="ctr"/>
            <a:r>
              <a:rPr lang="en-US" dirty="0"/>
              <a:t>Reporters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7E8C27C6-A8F7-4EB1-AC17-256FCEF52D75}"/>
              </a:ext>
            </a:extLst>
          </p:cNvPr>
          <p:cNvSpPr/>
          <p:nvPr/>
        </p:nvSpPr>
        <p:spPr>
          <a:xfrm>
            <a:off x="1326792" y="2660940"/>
            <a:ext cx="1869274" cy="788277"/>
          </a:xfrm>
          <a:prstGeom prst="roundRect">
            <a:avLst>
              <a:gd name="adj" fmla="val 2281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Producers</a:t>
            </a:r>
          </a:p>
        </p:txBody>
      </p:sp>
    </p:spTree>
    <p:extLst>
      <p:ext uri="{BB962C8B-B14F-4D97-AF65-F5344CB8AC3E}">
        <p14:creationId xmlns:p14="http://schemas.microsoft.com/office/powerpoint/2010/main" val="39278311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B12AAC12-A642-2D53-3DF6-D414DD52CE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Quality Reporting – Ecosystem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92FDB10-F6A8-9E33-9F1F-5CEA1C5673EA}"/>
              </a:ext>
            </a:extLst>
          </p:cNvPr>
          <p:cNvSpPr/>
          <p:nvPr/>
        </p:nvSpPr>
        <p:spPr>
          <a:xfrm>
            <a:off x="4017197" y="4431398"/>
            <a:ext cx="1539832" cy="90569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Provider System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4BB428D-92AB-4618-98C2-CBB747702124}"/>
              </a:ext>
            </a:extLst>
          </p:cNvPr>
          <p:cNvSpPr/>
          <p:nvPr/>
        </p:nvSpPr>
        <p:spPr>
          <a:xfrm>
            <a:off x="7096861" y="4431398"/>
            <a:ext cx="1539832" cy="90569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Receiving System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3414751-0B08-2ED3-7DA0-4F4D86A2B223}"/>
              </a:ext>
            </a:extLst>
          </p:cNvPr>
          <p:cNvSpPr txBox="1"/>
          <p:nvPr/>
        </p:nvSpPr>
        <p:spPr>
          <a:xfrm>
            <a:off x="5012535" y="3234402"/>
            <a:ext cx="9802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Specification</a:t>
            </a:r>
          </a:p>
        </p:txBody>
      </p:sp>
      <p:sp>
        <p:nvSpPr>
          <p:cNvPr id="6" name="Flowchart: Document 5">
            <a:extLst>
              <a:ext uri="{FF2B5EF4-FFF2-40B4-BE49-F238E27FC236}">
                <a16:creationId xmlns:a16="http://schemas.microsoft.com/office/drawing/2014/main" id="{A296F8FE-E234-557D-558C-170B80C964B8}"/>
              </a:ext>
            </a:extLst>
          </p:cNvPr>
          <p:cNvSpPr/>
          <p:nvPr/>
        </p:nvSpPr>
        <p:spPr>
          <a:xfrm>
            <a:off x="5320580" y="3511400"/>
            <a:ext cx="364177" cy="377043"/>
          </a:xfrm>
          <a:prstGeom prst="flowChartDocumen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0AB254-30B8-3E51-2314-209F392C4D68}"/>
              </a:ext>
            </a:extLst>
          </p:cNvPr>
          <p:cNvSpPr/>
          <p:nvPr/>
        </p:nvSpPr>
        <p:spPr>
          <a:xfrm>
            <a:off x="5557028" y="1802169"/>
            <a:ext cx="1539833" cy="9737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Authority/</a:t>
            </a:r>
          </a:p>
          <a:p>
            <a:pPr algn="ctr"/>
            <a:r>
              <a:rPr lang="en-US" sz="1400" dirty="0"/>
              <a:t>Agency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7DC5E0B-23B0-7DB8-4B60-BD2DB5638FC6}"/>
              </a:ext>
            </a:extLst>
          </p:cNvPr>
          <p:cNvSpPr txBox="1"/>
          <p:nvPr/>
        </p:nvSpPr>
        <p:spPr>
          <a:xfrm>
            <a:off x="6013016" y="4228167"/>
            <a:ext cx="6083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Report</a:t>
            </a:r>
          </a:p>
        </p:txBody>
      </p:sp>
      <p:sp>
        <p:nvSpPr>
          <p:cNvPr id="9" name="Flowchart: Document 8">
            <a:extLst>
              <a:ext uri="{FF2B5EF4-FFF2-40B4-BE49-F238E27FC236}">
                <a16:creationId xmlns:a16="http://schemas.microsoft.com/office/drawing/2014/main" id="{45158A6F-A091-B4B0-511F-CE190B1AF9B6}"/>
              </a:ext>
            </a:extLst>
          </p:cNvPr>
          <p:cNvSpPr/>
          <p:nvPr/>
        </p:nvSpPr>
        <p:spPr>
          <a:xfrm>
            <a:off x="6135113" y="4505165"/>
            <a:ext cx="364177" cy="377043"/>
          </a:xfrm>
          <a:prstGeom prst="flowChartDocument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E86E584-6C57-05D6-6FBE-B916237EB88D}"/>
              </a:ext>
            </a:extLst>
          </p:cNvPr>
          <p:cNvSpPr/>
          <p:nvPr/>
        </p:nvSpPr>
        <p:spPr>
          <a:xfrm>
            <a:off x="3761448" y="1517808"/>
            <a:ext cx="1539833" cy="9737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Measure Specifications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9BC7517-50A8-A636-39B7-19F92483F07C}"/>
              </a:ext>
            </a:extLst>
          </p:cNvPr>
          <p:cNvSpPr/>
          <p:nvPr/>
        </p:nvSpPr>
        <p:spPr>
          <a:xfrm>
            <a:off x="2952828" y="2774315"/>
            <a:ext cx="1539833" cy="9737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Terminology</a:t>
            </a:r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9B6449AB-2D86-4BD4-25D0-E1775020076A}"/>
              </a:ext>
            </a:extLst>
          </p:cNvPr>
          <p:cNvSpPr/>
          <p:nvPr/>
        </p:nvSpPr>
        <p:spPr>
          <a:xfrm>
            <a:off x="5837741" y="4991669"/>
            <a:ext cx="978408" cy="24231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48" name="Arrow: Down 47">
            <a:extLst>
              <a:ext uri="{FF2B5EF4-FFF2-40B4-BE49-F238E27FC236}">
                <a16:creationId xmlns:a16="http://schemas.microsoft.com/office/drawing/2014/main" id="{1238D0C3-DAAF-1745-4C96-F1DDBC201139}"/>
              </a:ext>
            </a:extLst>
          </p:cNvPr>
          <p:cNvSpPr/>
          <p:nvPr/>
        </p:nvSpPr>
        <p:spPr>
          <a:xfrm>
            <a:off x="4822694" y="2639293"/>
            <a:ext cx="219605" cy="1604264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49" name="Arrow: Down 48">
            <a:extLst>
              <a:ext uri="{FF2B5EF4-FFF2-40B4-BE49-F238E27FC236}">
                <a16:creationId xmlns:a16="http://schemas.microsoft.com/office/drawing/2014/main" id="{8D5FE82A-F970-4700-495F-E243EA30201B}"/>
              </a:ext>
            </a:extLst>
          </p:cNvPr>
          <p:cNvSpPr/>
          <p:nvPr/>
        </p:nvSpPr>
        <p:spPr>
          <a:xfrm>
            <a:off x="4146839" y="3868143"/>
            <a:ext cx="219605" cy="413011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6284701-321C-08C9-630C-D9F6369C04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63032"/>
            <a:ext cx="1128965" cy="211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6173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B61C61F2-038D-B1B0-C85D-12EFCC7333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Quality Reporting – IGs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92FDB10-F6A8-9E33-9F1F-5CEA1C5673EA}"/>
              </a:ext>
            </a:extLst>
          </p:cNvPr>
          <p:cNvSpPr/>
          <p:nvPr/>
        </p:nvSpPr>
        <p:spPr>
          <a:xfrm>
            <a:off x="4008549" y="4412281"/>
            <a:ext cx="1539832" cy="90569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Provider System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4BB428D-92AB-4618-98C2-CBB747702124}"/>
              </a:ext>
            </a:extLst>
          </p:cNvPr>
          <p:cNvSpPr/>
          <p:nvPr/>
        </p:nvSpPr>
        <p:spPr>
          <a:xfrm>
            <a:off x="7088213" y="4412281"/>
            <a:ext cx="1539832" cy="90569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Receiving System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3414751-0B08-2ED3-7DA0-4F4D86A2B223}"/>
              </a:ext>
            </a:extLst>
          </p:cNvPr>
          <p:cNvSpPr txBox="1"/>
          <p:nvPr/>
        </p:nvSpPr>
        <p:spPr>
          <a:xfrm>
            <a:off x="5003887" y="3215285"/>
            <a:ext cx="9802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Specification</a:t>
            </a:r>
          </a:p>
        </p:txBody>
      </p:sp>
      <p:sp>
        <p:nvSpPr>
          <p:cNvPr id="6" name="Flowchart: Document 5">
            <a:extLst>
              <a:ext uri="{FF2B5EF4-FFF2-40B4-BE49-F238E27FC236}">
                <a16:creationId xmlns:a16="http://schemas.microsoft.com/office/drawing/2014/main" id="{A296F8FE-E234-557D-558C-170B80C964B8}"/>
              </a:ext>
            </a:extLst>
          </p:cNvPr>
          <p:cNvSpPr/>
          <p:nvPr/>
        </p:nvSpPr>
        <p:spPr>
          <a:xfrm>
            <a:off x="5311932" y="3492283"/>
            <a:ext cx="364177" cy="377043"/>
          </a:xfrm>
          <a:prstGeom prst="flowChartDocumen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0AB254-30B8-3E51-2314-209F392C4D68}"/>
              </a:ext>
            </a:extLst>
          </p:cNvPr>
          <p:cNvSpPr/>
          <p:nvPr/>
        </p:nvSpPr>
        <p:spPr>
          <a:xfrm>
            <a:off x="6188459" y="1646400"/>
            <a:ext cx="1539833" cy="9737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Authority/</a:t>
            </a:r>
          </a:p>
          <a:p>
            <a:pPr algn="ctr"/>
            <a:r>
              <a:rPr lang="en-US" sz="1400" dirty="0"/>
              <a:t>Agency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7DC5E0B-23B0-7DB8-4B60-BD2DB5638FC6}"/>
              </a:ext>
            </a:extLst>
          </p:cNvPr>
          <p:cNvSpPr txBox="1"/>
          <p:nvPr/>
        </p:nvSpPr>
        <p:spPr>
          <a:xfrm>
            <a:off x="6004370" y="4209050"/>
            <a:ext cx="6083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Report</a:t>
            </a:r>
          </a:p>
        </p:txBody>
      </p:sp>
      <p:sp>
        <p:nvSpPr>
          <p:cNvPr id="9" name="Flowchart: Document 8">
            <a:extLst>
              <a:ext uri="{FF2B5EF4-FFF2-40B4-BE49-F238E27FC236}">
                <a16:creationId xmlns:a16="http://schemas.microsoft.com/office/drawing/2014/main" id="{45158A6F-A091-B4B0-511F-CE190B1AF9B6}"/>
              </a:ext>
            </a:extLst>
          </p:cNvPr>
          <p:cNvSpPr/>
          <p:nvPr/>
        </p:nvSpPr>
        <p:spPr>
          <a:xfrm>
            <a:off x="6126465" y="4486048"/>
            <a:ext cx="364177" cy="377043"/>
          </a:xfrm>
          <a:prstGeom prst="flowChartDocument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E86E584-6C57-05D6-6FBE-B916237EB88D}"/>
              </a:ext>
            </a:extLst>
          </p:cNvPr>
          <p:cNvSpPr/>
          <p:nvPr/>
        </p:nvSpPr>
        <p:spPr>
          <a:xfrm>
            <a:off x="3752800" y="1498691"/>
            <a:ext cx="1539833" cy="9737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Measure Repository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9BC7517-50A8-A636-39B7-19F92483F07C}"/>
              </a:ext>
            </a:extLst>
          </p:cNvPr>
          <p:cNvSpPr/>
          <p:nvPr/>
        </p:nvSpPr>
        <p:spPr>
          <a:xfrm>
            <a:off x="2944180" y="2755197"/>
            <a:ext cx="1539833" cy="9737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Terminology</a:t>
            </a:r>
          </a:p>
          <a:p>
            <a:pPr algn="ctr"/>
            <a:r>
              <a:rPr lang="en-US" sz="1400" dirty="0"/>
              <a:t>Service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EF40D12-DEED-782C-413F-7716094D97BA}"/>
              </a:ext>
            </a:extLst>
          </p:cNvPr>
          <p:cNvSpPr txBox="1"/>
          <p:nvPr/>
        </p:nvSpPr>
        <p:spPr>
          <a:xfrm>
            <a:off x="7190893" y="3382214"/>
            <a:ext cx="12105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Measure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86A645A3-C484-2A7E-1F79-8A3DB80A2289}"/>
              </a:ext>
            </a:extLst>
          </p:cNvPr>
          <p:cNvCxnSpPr>
            <a:cxnSpLocks/>
            <a:stCxn id="10" idx="1"/>
            <a:endCxn id="6" idx="3"/>
          </p:cNvCxnSpPr>
          <p:nvPr/>
        </p:nvCxnSpPr>
        <p:spPr>
          <a:xfrm flipH="1">
            <a:off x="5676109" y="3536103"/>
            <a:ext cx="1514784" cy="14470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96E2C6D9-061B-9B01-0F0F-F36515C342D1}"/>
              </a:ext>
            </a:extLst>
          </p:cNvPr>
          <p:cNvSpPr txBox="1"/>
          <p:nvPr/>
        </p:nvSpPr>
        <p:spPr>
          <a:xfrm>
            <a:off x="7120620" y="3952149"/>
            <a:ext cx="13269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MeasureReport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2DD6A23D-D179-57E6-1AA2-9D1D5B2841E4}"/>
              </a:ext>
            </a:extLst>
          </p:cNvPr>
          <p:cNvCxnSpPr>
            <a:cxnSpLocks/>
            <a:stCxn id="22" idx="1"/>
            <a:endCxn id="9" idx="3"/>
          </p:cNvCxnSpPr>
          <p:nvPr/>
        </p:nvCxnSpPr>
        <p:spPr>
          <a:xfrm flipH="1">
            <a:off x="6490642" y="4106038"/>
            <a:ext cx="629978" cy="56853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9B6449AB-2D86-4BD4-25D0-E1775020076A}"/>
              </a:ext>
            </a:extLst>
          </p:cNvPr>
          <p:cNvSpPr/>
          <p:nvPr/>
        </p:nvSpPr>
        <p:spPr>
          <a:xfrm>
            <a:off x="5829093" y="4972551"/>
            <a:ext cx="978408" cy="24231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48" name="Arrow: Down 47">
            <a:extLst>
              <a:ext uri="{FF2B5EF4-FFF2-40B4-BE49-F238E27FC236}">
                <a16:creationId xmlns:a16="http://schemas.microsoft.com/office/drawing/2014/main" id="{1238D0C3-DAAF-1745-4C96-F1DDBC201139}"/>
              </a:ext>
            </a:extLst>
          </p:cNvPr>
          <p:cNvSpPr/>
          <p:nvPr/>
        </p:nvSpPr>
        <p:spPr>
          <a:xfrm>
            <a:off x="4814046" y="2620176"/>
            <a:ext cx="219605" cy="1604264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49" name="Arrow: Down 48">
            <a:extLst>
              <a:ext uri="{FF2B5EF4-FFF2-40B4-BE49-F238E27FC236}">
                <a16:creationId xmlns:a16="http://schemas.microsoft.com/office/drawing/2014/main" id="{8D5FE82A-F970-4700-495F-E243EA30201B}"/>
              </a:ext>
            </a:extLst>
          </p:cNvPr>
          <p:cNvSpPr/>
          <p:nvPr/>
        </p:nvSpPr>
        <p:spPr>
          <a:xfrm>
            <a:off x="4138191" y="3849025"/>
            <a:ext cx="219605" cy="413011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26B7DF0-5F0B-3C70-2820-405461EFC76D}"/>
              </a:ext>
            </a:extLst>
          </p:cNvPr>
          <p:cNvSpPr/>
          <p:nvPr/>
        </p:nvSpPr>
        <p:spPr>
          <a:xfrm>
            <a:off x="2652280" y="1313106"/>
            <a:ext cx="3325555" cy="3008373"/>
          </a:xfrm>
          <a:prstGeom prst="rect">
            <a:avLst/>
          </a:prstGeom>
          <a:noFill/>
          <a:ln w="38100"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C6494D3-BCEB-28FD-5A7C-4729124C6C98}"/>
              </a:ext>
            </a:extLst>
          </p:cNvPr>
          <p:cNvSpPr txBox="1"/>
          <p:nvPr/>
        </p:nvSpPr>
        <p:spPr>
          <a:xfrm>
            <a:off x="1029246" y="1836661"/>
            <a:ext cx="10118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QM IG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A68DBF94-870D-B3E3-942C-B0BA43E20DE5}"/>
              </a:ext>
            </a:extLst>
          </p:cNvPr>
          <p:cNvCxnSpPr>
            <a:cxnSpLocks/>
          </p:cNvCxnSpPr>
          <p:nvPr/>
        </p:nvCxnSpPr>
        <p:spPr>
          <a:xfrm>
            <a:off x="1998133" y="2085573"/>
            <a:ext cx="612058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076F5035-DC11-CE6C-3770-AAAC5BFE548A}"/>
              </a:ext>
            </a:extLst>
          </p:cNvPr>
          <p:cNvSpPr/>
          <p:nvPr/>
        </p:nvSpPr>
        <p:spPr>
          <a:xfrm>
            <a:off x="3752799" y="3955949"/>
            <a:ext cx="5397623" cy="1683415"/>
          </a:xfrm>
          <a:prstGeom prst="rect">
            <a:avLst/>
          </a:prstGeom>
          <a:noFill/>
          <a:ln w="38100"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C01A6E1-5A4A-F9C7-34AD-54B576FEDC60}"/>
              </a:ext>
            </a:extLst>
          </p:cNvPr>
          <p:cNvSpPr txBox="1"/>
          <p:nvPr/>
        </p:nvSpPr>
        <p:spPr>
          <a:xfrm>
            <a:off x="9747993" y="4706758"/>
            <a:ext cx="13512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DEQM IG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E51D8341-17B5-7FDF-7970-F7E42EDAF678}"/>
              </a:ext>
            </a:extLst>
          </p:cNvPr>
          <p:cNvCxnSpPr>
            <a:cxnSpLocks/>
          </p:cNvCxnSpPr>
          <p:nvPr/>
        </p:nvCxnSpPr>
        <p:spPr>
          <a:xfrm flipH="1">
            <a:off x="9225620" y="4972551"/>
            <a:ext cx="582167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C5BA84D2-B2CE-9B9D-F470-3371C8BAFF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63032"/>
            <a:ext cx="1128965" cy="211681"/>
          </a:xfrm>
          <a:prstGeom prst="rect">
            <a:avLst/>
          </a:prstGeom>
        </p:spPr>
      </p:pic>
      <p:sp>
        <p:nvSpPr>
          <p:cNvPr id="20" name="Arrow: Down 19">
            <a:extLst>
              <a:ext uri="{FF2B5EF4-FFF2-40B4-BE49-F238E27FC236}">
                <a16:creationId xmlns:a16="http://schemas.microsoft.com/office/drawing/2014/main" id="{95AA1FB7-85AB-6855-7278-70480AE68DB4}"/>
              </a:ext>
            </a:extLst>
          </p:cNvPr>
          <p:cNvSpPr/>
          <p:nvPr/>
        </p:nvSpPr>
        <p:spPr>
          <a:xfrm rot="5400000">
            <a:off x="5651536" y="1557074"/>
            <a:ext cx="181814" cy="768042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</p:spTree>
    <p:extLst>
      <p:ext uri="{BB962C8B-B14F-4D97-AF65-F5344CB8AC3E}">
        <p14:creationId xmlns:p14="http://schemas.microsoft.com/office/powerpoint/2010/main" val="31355523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39628E-8C1B-B0F5-025E-CE2EAF14E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Population Reporting, no supporting data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13576AC-EB06-EA3B-0F01-40250E5FD773}"/>
              </a:ext>
            </a:extLst>
          </p:cNvPr>
          <p:cNvSpPr/>
          <p:nvPr/>
        </p:nvSpPr>
        <p:spPr>
          <a:xfrm>
            <a:off x="2553548" y="2472276"/>
            <a:ext cx="1469813" cy="85344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Clinical Data Repository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5B10B82-6CCF-91E5-5AF9-8196AE54A992}"/>
              </a:ext>
            </a:extLst>
          </p:cNvPr>
          <p:cNvSpPr/>
          <p:nvPr/>
        </p:nvSpPr>
        <p:spPr>
          <a:xfrm>
            <a:off x="4986867" y="2472276"/>
            <a:ext cx="1469813" cy="85344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Measure Evaluation Service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F3CE74F-D3B8-6E48-1DA9-A1779E9D948B}"/>
              </a:ext>
            </a:extLst>
          </p:cNvPr>
          <p:cNvSpPr/>
          <p:nvPr/>
        </p:nvSpPr>
        <p:spPr>
          <a:xfrm>
            <a:off x="7420187" y="2472276"/>
            <a:ext cx="1469813" cy="85344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Receiving System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C5FD330-95FC-79E7-A1E3-119485D06ACA}"/>
              </a:ext>
            </a:extLst>
          </p:cNvPr>
          <p:cNvSpPr/>
          <p:nvPr/>
        </p:nvSpPr>
        <p:spPr>
          <a:xfrm rot="10800000">
            <a:off x="4112260" y="2641599"/>
            <a:ext cx="785707" cy="20997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D2F3829E-702D-14B7-51DD-54D367C8E039}"/>
              </a:ext>
            </a:extLst>
          </p:cNvPr>
          <p:cNvSpPr/>
          <p:nvPr/>
        </p:nvSpPr>
        <p:spPr>
          <a:xfrm>
            <a:off x="4112260" y="2905779"/>
            <a:ext cx="785707" cy="20997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646EA04C-8293-4455-9787-DEF164FDFBDA}"/>
              </a:ext>
            </a:extLst>
          </p:cNvPr>
          <p:cNvSpPr/>
          <p:nvPr/>
        </p:nvSpPr>
        <p:spPr>
          <a:xfrm>
            <a:off x="6546426" y="2760172"/>
            <a:ext cx="785707" cy="20997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lowchart: Document 17">
            <a:extLst>
              <a:ext uri="{FF2B5EF4-FFF2-40B4-BE49-F238E27FC236}">
                <a16:creationId xmlns:a16="http://schemas.microsoft.com/office/drawing/2014/main" id="{33C6C887-23C2-E0DD-6522-219EED8FB95D}"/>
              </a:ext>
            </a:extLst>
          </p:cNvPr>
          <p:cNvSpPr/>
          <p:nvPr/>
        </p:nvSpPr>
        <p:spPr>
          <a:xfrm>
            <a:off x="6756345" y="3137194"/>
            <a:ext cx="364177" cy="377043"/>
          </a:xfrm>
          <a:prstGeom prst="flowChartDocumen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19" name="Flowchart: Document 18">
            <a:extLst>
              <a:ext uri="{FF2B5EF4-FFF2-40B4-BE49-F238E27FC236}">
                <a16:creationId xmlns:a16="http://schemas.microsoft.com/office/drawing/2014/main" id="{B2B37CA2-8696-7912-B43F-B1A3DE903F4A}"/>
              </a:ext>
            </a:extLst>
          </p:cNvPr>
          <p:cNvSpPr/>
          <p:nvPr/>
        </p:nvSpPr>
        <p:spPr>
          <a:xfrm>
            <a:off x="4140936" y="3169959"/>
            <a:ext cx="364177" cy="377043"/>
          </a:xfrm>
          <a:prstGeom prst="flowChartDocumen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20" name="Flowchart: Document 19">
            <a:extLst>
              <a:ext uri="{FF2B5EF4-FFF2-40B4-BE49-F238E27FC236}">
                <a16:creationId xmlns:a16="http://schemas.microsoft.com/office/drawing/2014/main" id="{BC7275AA-B386-A0BA-5BE8-3E2330CE5B89}"/>
              </a:ext>
            </a:extLst>
          </p:cNvPr>
          <p:cNvSpPr/>
          <p:nvPr/>
        </p:nvSpPr>
        <p:spPr>
          <a:xfrm>
            <a:off x="4255803" y="3289594"/>
            <a:ext cx="364177" cy="377043"/>
          </a:xfrm>
          <a:prstGeom prst="flowChartDocumen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21" name="Flowchart: Document 20">
            <a:extLst>
              <a:ext uri="{FF2B5EF4-FFF2-40B4-BE49-F238E27FC236}">
                <a16:creationId xmlns:a16="http://schemas.microsoft.com/office/drawing/2014/main" id="{5F3F4FCB-4735-C441-A138-01D1E717855F}"/>
              </a:ext>
            </a:extLst>
          </p:cNvPr>
          <p:cNvSpPr/>
          <p:nvPr/>
        </p:nvSpPr>
        <p:spPr>
          <a:xfrm>
            <a:off x="4395753" y="3409229"/>
            <a:ext cx="364177" cy="377043"/>
          </a:xfrm>
          <a:prstGeom prst="flowChartDocumen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22" name="Flowchart: Document 21">
            <a:extLst>
              <a:ext uri="{FF2B5EF4-FFF2-40B4-BE49-F238E27FC236}">
                <a16:creationId xmlns:a16="http://schemas.microsoft.com/office/drawing/2014/main" id="{79510110-3B38-BDDB-2BCC-12F0517F3804}"/>
              </a:ext>
            </a:extLst>
          </p:cNvPr>
          <p:cNvSpPr/>
          <p:nvPr/>
        </p:nvSpPr>
        <p:spPr>
          <a:xfrm>
            <a:off x="4526225" y="3547002"/>
            <a:ext cx="364177" cy="377043"/>
          </a:xfrm>
          <a:prstGeom prst="flowChartDocumen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1D500FB-FF33-119E-A913-3DC22B47D254}"/>
              </a:ext>
            </a:extLst>
          </p:cNvPr>
          <p:cNvSpPr txBox="1"/>
          <p:nvPr/>
        </p:nvSpPr>
        <p:spPr>
          <a:xfrm>
            <a:off x="3729286" y="3973763"/>
            <a:ext cx="178138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FHIR API queries to retrieve patient Bundles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0F45A91-64C8-FF7F-9680-FF154C5FB5C9}"/>
              </a:ext>
            </a:extLst>
          </p:cNvPr>
          <p:cNvSpPr txBox="1"/>
          <p:nvPr/>
        </p:nvSpPr>
        <p:spPr>
          <a:xfrm>
            <a:off x="6047739" y="3973763"/>
            <a:ext cx="178138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POST calculated MeasureReport</a:t>
            </a:r>
          </a:p>
        </p:txBody>
      </p:sp>
    </p:spTree>
    <p:extLst>
      <p:ext uri="{BB962C8B-B14F-4D97-AF65-F5344CB8AC3E}">
        <p14:creationId xmlns:p14="http://schemas.microsoft.com/office/powerpoint/2010/main" val="10186217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E994BF-4C10-415A-D6CF-C1BCB505DA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13D8B0-7B6A-E14D-9F36-D9E6A911A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Population Reporting, supporting data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D010520-E26A-762D-CBEF-1EA3B822B638}"/>
              </a:ext>
            </a:extLst>
          </p:cNvPr>
          <p:cNvSpPr/>
          <p:nvPr/>
        </p:nvSpPr>
        <p:spPr>
          <a:xfrm>
            <a:off x="2553548" y="2472276"/>
            <a:ext cx="1469813" cy="85344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Clinical Data Repository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3EBEFC9-8EF4-8ED5-C84E-C9AA97B57572}"/>
              </a:ext>
            </a:extLst>
          </p:cNvPr>
          <p:cNvSpPr/>
          <p:nvPr/>
        </p:nvSpPr>
        <p:spPr>
          <a:xfrm>
            <a:off x="4986867" y="2472276"/>
            <a:ext cx="1469813" cy="85344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Measure Evaluation Service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7930B35-9235-C6CB-A4C2-2E28DB1EB837}"/>
              </a:ext>
            </a:extLst>
          </p:cNvPr>
          <p:cNvSpPr/>
          <p:nvPr/>
        </p:nvSpPr>
        <p:spPr>
          <a:xfrm>
            <a:off x="7420187" y="2472276"/>
            <a:ext cx="1469813" cy="85344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Receiving System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2978EBB4-CDA8-71A1-4708-30B48692BC02}"/>
              </a:ext>
            </a:extLst>
          </p:cNvPr>
          <p:cNvSpPr/>
          <p:nvPr/>
        </p:nvSpPr>
        <p:spPr>
          <a:xfrm rot="10800000">
            <a:off x="4112260" y="2641599"/>
            <a:ext cx="785707" cy="20997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46E8AE56-0A08-B198-32D7-F2D44F5C7300}"/>
              </a:ext>
            </a:extLst>
          </p:cNvPr>
          <p:cNvSpPr/>
          <p:nvPr/>
        </p:nvSpPr>
        <p:spPr>
          <a:xfrm>
            <a:off x="4112260" y="2905779"/>
            <a:ext cx="785707" cy="20997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C3C24A2-B256-9FE0-A406-34EF28438ED8}"/>
              </a:ext>
            </a:extLst>
          </p:cNvPr>
          <p:cNvSpPr/>
          <p:nvPr/>
        </p:nvSpPr>
        <p:spPr>
          <a:xfrm>
            <a:off x="6546426" y="2760172"/>
            <a:ext cx="785707" cy="20997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lowchart: Document 18">
            <a:extLst>
              <a:ext uri="{FF2B5EF4-FFF2-40B4-BE49-F238E27FC236}">
                <a16:creationId xmlns:a16="http://schemas.microsoft.com/office/drawing/2014/main" id="{427E116D-58C8-94C2-426F-F3CC85CD4DBD}"/>
              </a:ext>
            </a:extLst>
          </p:cNvPr>
          <p:cNvSpPr/>
          <p:nvPr/>
        </p:nvSpPr>
        <p:spPr>
          <a:xfrm>
            <a:off x="4140936" y="3169959"/>
            <a:ext cx="364177" cy="377043"/>
          </a:xfrm>
          <a:prstGeom prst="flowChartDocumen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20" name="Flowchart: Document 19">
            <a:extLst>
              <a:ext uri="{FF2B5EF4-FFF2-40B4-BE49-F238E27FC236}">
                <a16:creationId xmlns:a16="http://schemas.microsoft.com/office/drawing/2014/main" id="{2F70CCE4-157F-0F68-176B-94E0BF60E303}"/>
              </a:ext>
            </a:extLst>
          </p:cNvPr>
          <p:cNvSpPr/>
          <p:nvPr/>
        </p:nvSpPr>
        <p:spPr>
          <a:xfrm>
            <a:off x="4255803" y="3289594"/>
            <a:ext cx="364177" cy="377043"/>
          </a:xfrm>
          <a:prstGeom prst="flowChartDocumen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21" name="Flowchart: Document 20">
            <a:extLst>
              <a:ext uri="{FF2B5EF4-FFF2-40B4-BE49-F238E27FC236}">
                <a16:creationId xmlns:a16="http://schemas.microsoft.com/office/drawing/2014/main" id="{3DE2E75C-7616-A17B-A342-5B23D5A3CD7C}"/>
              </a:ext>
            </a:extLst>
          </p:cNvPr>
          <p:cNvSpPr/>
          <p:nvPr/>
        </p:nvSpPr>
        <p:spPr>
          <a:xfrm>
            <a:off x="4395753" y="3409229"/>
            <a:ext cx="364177" cy="377043"/>
          </a:xfrm>
          <a:prstGeom prst="flowChartDocumen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22" name="Flowchart: Document 21">
            <a:extLst>
              <a:ext uri="{FF2B5EF4-FFF2-40B4-BE49-F238E27FC236}">
                <a16:creationId xmlns:a16="http://schemas.microsoft.com/office/drawing/2014/main" id="{BBD1EFBC-A33B-0494-736C-C4377A3045B4}"/>
              </a:ext>
            </a:extLst>
          </p:cNvPr>
          <p:cNvSpPr/>
          <p:nvPr/>
        </p:nvSpPr>
        <p:spPr>
          <a:xfrm>
            <a:off x="4526225" y="3547002"/>
            <a:ext cx="364177" cy="377043"/>
          </a:xfrm>
          <a:prstGeom prst="flowChartDocumen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AC292FB-7235-8952-666F-794EFFA06A7A}"/>
              </a:ext>
            </a:extLst>
          </p:cNvPr>
          <p:cNvSpPr txBox="1"/>
          <p:nvPr/>
        </p:nvSpPr>
        <p:spPr>
          <a:xfrm>
            <a:off x="3729286" y="3973763"/>
            <a:ext cx="178138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FHIR API queries to retrieve patient Bundles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8D512F8-2536-9659-06AE-D329A891CF4D}"/>
              </a:ext>
            </a:extLst>
          </p:cNvPr>
          <p:cNvSpPr txBox="1"/>
          <p:nvPr/>
        </p:nvSpPr>
        <p:spPr>
          <a:xfrm>
            <a:off x="6047739" y="3973763"/>
            <a:ext cx="178138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POST patient Bundles with calculated MeasureReport</a:t>
            </a:r>
          </a:p>
        </p:txBody>
      </p:sp>
      <p:sp>
        <p:nvSpPr>
          <p:cNvPr id="3" name="Flowchart: Document 2">
            <a:extLst>
              <a:ext uri="{FF2B5EF4-FFF2-40B4-BE49-F238E27FC236}">
                <a16:creationId xmlns:a16="http://schemas.microsoft.com/office/drawing/2014/main" id="{43CF29F3-E363-78FA-2A22-3E0B6A3C9736}"/>
              </a:ext>
            </a:extLst>
          </p:cNvPr>
          <p:cNvSpPr/>
          <p:nvPr/>
        </p:nvSpPr>
        <p:spPr>
          <a:xfrm>
            <a:off x="6574257" y="3169959"/>
            <a:ext cx="364177" cy="377043"/>
          </a:xfrm>
          <a:prstGeom prst="flowChartDocumen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5" name="Flowchart: Document 4">
            <a:extLst>
              <a:ext uri="{FF2B5EF4-FFF2-40B4-BE49-F238E27FC236}">
                <a16:creationId xmlns:a16="http://schemas.microsoft.com/office/drawing/2014/main" id="{4341624B-6EC2-CFC5-DF6A-B1E9D858BAFF}"/>
              </a:ext>
            </a:extLst>
          </p:cNvPr>
          <p:cNvSpPr/>
          <p:nvPr/>
        </p:nvSpPr>
        <p:spPr>
          <a:xfrm>
            <a:off x="6689124" y="3289594"/>
            <a:ext cx="364177" cy="377043"/>
          </a:xfrm>
          <a:prstGeom prst="flowChartDocumen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8" name="Flowchart: Document 7">
            <a:extLst>
              <a:ext uri="{FF2B5EF4-FFF2-40B4-BE49-F238E27FC236}">
                <a16:creationId xmlns:a16="http://schemas.microsoft.com/office/drawing/2014/main" id="{FF45BCDC-B507-A386-CEE8-23585B1EB683}"/>
              </a:ext>
            </a:extLst>
          </p:cNvPr>
          <p:cNvSpPr/>
          <p:nvPr/>
        </p:nvSpPr>
        <p:spPr>
          <a:xfrm>
            <a:off x="6829074" y="3409229"/>
            <a:ext cx="364177" cy="377043"/>
          </a:xfrm>
          <a:prstGeom prst="flowChartDocumen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9" name="Flowchart: Document 8">
            <a:extLst>
              <a:ext uri="{FF2B5EF4-FFF2-40B4-BE49-F238E27FC236}">
                <a16:creationId xmlns:a16="http://schemas.microsoft.com/office/drawing/2014/main" id="{85C0A25A-8AB4-4001-671E-6CAF645DAFC4}"/>
              </a:ext>
            </a:extLst>
          </p:cNvPr>
          <p:cNvSpPr/>
          <p:nvPr/>
        </p:nvSpPr>
        <p:spPr>
          <a:xfrm>
            <a:off x="6959546" y="3547002"/>
            <a:ext cx="364177" cy="377043"/>
          </a:xfrm>
          <a:prstGeom prst="flowChartDocumen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</p:spTree>
    <p:extLst>
      <p:ext uri="{BB962C8B-B14F-4D97-AF65-F5344CB8AC3E}">
        <p14:creationId xmlns:p14="http://schemas.microsoft.com/office/powerpoint/2010/main" val="8263019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7180DF-597C-EF7D-30B1-C0DC7BCF4A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FHIR Quality Reporting with DEQM</a:t>
            </a:r>
          </a:p>
        </p:txBody>
      </p:sp>
      <p:pic>
        <p:nvPicPr>
          <p:cNvPr id="1026" name="Picture 2" descr="Hospital buildings - Free medical icons">
            <a:extLst>
              <a:ext uri="{FF2B5EF4-FFF2-40B4-BE49-F238E27FC236}">
                <a16:creationId xmlns:a16="http://schemas.microsoft.com/office/drawing/2014/main" id="{269F61C5-6D11-B27C-C21F-A928A269B8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029777" y="2934990"/>
            <a:ext cx="771282" cy="771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linic Icons - Free SVG &amp; PNG Clinic Images - Noun Project">
            <a:extLst>
              <a:ext uri="{FF2B5EF4-FFF2-40B4-BE49-F238E27FC236}">
                <a16:creationId xmlns:a16="http://schemas.microsoft.com/office/drawing/2014/main" id="{56E961AB-DCDD-9715-DD99-3FE143A105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9777" y="3706272"/>
            <a:ext cx="771282" cy="771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Monthly Report Icons - Free SVG &amp; PNG Monthly Report Images ...">
            <a:extLst>
              <a:ext uri="{FF2B5EF4-FFF2-40B4-BE49-F238E27FC236}">
                <a16:creationId xmlns:a16="http://schemas.microsoft.com/office/drawing/2014/main" id="{65609946-5E06-679B-96CA-363B8E5441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7960" y="3493546"/>
            <a:ext cx="418204" cy="418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Engine Gears Icon SVG Vector &amp; PNG Free Download | UXWing">
            <a:extLst>
              <a:ext uri="{FF2B5EF4-FFF2-40B4-BE49-F238E27FC236}">
                <a16:creationId xmlns:a16="http://schemas.microsoft.com/office/drawing/2014/main" id="{A5AEA72A-1709-4180-57A4-03FBC38388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0360" y="3172347"/>
            <a:ext cx="771282" cy="873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ealth Insurance Icon SVG Vector &amp; PNG Free Download | UXWing">
            <a:extLst>
              <a:ext uri="{FF2B5EF4-FFF2-40B4-BE49-F238E27FC236}">
                <a16:creationId xmlns:a16="http://schemas.microsoft.com/office/drawing/2014/main" id="{13194239-0D3C-400E-A359-107425B015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5303" y="3269456"/>
            <a:ext cx="788653" cy="771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Documents symbol - Free interface icons">
            <a:extLst>
              <a:ext uri="{FF2B5EF4-FFF2-40B4-BE49-F238E27FC236}">
                <a16:creationId xmlns:a16="http://schemas.microsoft.com/office/drawing/2014/main" id="{DB61FA4D-4512-17AA-62DF-4220D00C1A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0197" y="3493546"/>
            <a:ext cx="418204" cy="418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Database Icons - Free SVG &amp; PNG Database Images - Noun Project">
            <a:extLst>
              <a:ext uri="{FF2B5EF4-FFF2-40B4-BE49-F238E27FC236}">
                <a16:creationId xmlns:a16="http://schemas.microsoft.com/office/drawing/2014/main" id="{E12BBF33-B1B8-B7B2-9783-FD6C34B3DB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4718" y="3429000"/>
            <a:ext cx="771282" cy="771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57515F1-1129-1ADC-A4BC-259F8560C23C}"/>
              </a:ext>
            </a:extLst>
          </p:cNvPr>
          <p:cNvSpPr txBox="1"/>
          <p:nvPr/>
        </p:nvSpPr>
        <p:spPr>
          <a:xfrm>
            <a:off x="2885786" y="2375177"/>
            <a:ext cx="10592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Provider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1F995D-BDBF-6411-EA31-333F3E96E09A}"/>
              </a:ext>
            </a:extLst>
          </p:cNvPr>
          <p:cNvSpPr txBox="1"/>
          <p:nvPr/>
        </p:nvSpPr>
        <p:spPr>
          <a:xfrm>
            <a:off x="5059901" y="2236677"/>
            <a:ext cx="13009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Reporting System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C6FED4-AA87-80D2-D0B5-60759810E2D6}"/>
              </a:ext>
            </a:extLst>
          </p:cNvPr>
          <p:cNvSpPr txBox="1"/>
          <p:nvPr/>
        </p:nvSpPr>
        <p:spPr>
          <a:xfrm>
            <a:off x="8015870" y="2375177"/>
            <a:ext cx="767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Payer</a:t>
            </a:r>
          </a:p>
        </p:txBody>
      </p:sp>
      <p:sp>
        <p:nvSpPr>
          <p:cNvPr id="8" name="Left Brace 7">
            <a:extLst>
              <a:ext uri="{FF2B5EF4-FFF2-40B4-BE49-F238E27FC236}">
                <a16:creationId xmlns:a16="http://schemas.microsoft.com/office/drawing/2014/main" id="{3756E120-56B6-5A74-A934-057F7421F6A4}"/>
              </a:ext>
            </a:extLst>
          </p:cNvPr>
          <p:cNvSpPr/>
          <p:nvPr/>
        </p:nvSpPr>
        <p:spPr>
          <a:xfrm rot="16200000">
            <a:off x="4408212" y="3690240"/>
            <a:ext cx="397372" cy="2382955"/>
          </a:xfrm>
          <a:prstGeom prst="leftBrace">
            <a:avLst>
              <a:gd name="adj1" fmla="val 57063"/>
              <a:gd name="adj2" fmla="val 50000"/>
            </a:avLst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eft Brace 8">
            <a:extLst>
              <a:ext uri="{FF2B5EF4-FFF2-40B4-BE49-F238E27FC236}">
                <a16:creationId xmlns:a16="http://schemas.microsoft.com/office/drawing/2014/main" id="{A2E8F97F-BE9E-2C99-4CA3-06CA3A0F3CAE}"/>
              </a:ext>
            </a:extLst>
          </p:cNvPr>
          <p:cNvSpPr/>
          <p:nvPr/>
        </p:nvSpPr>
        <p:spPr>
          <a:xfrm rot="16200000">
            <a:off x="6954105" y="3634877"/>
            <a:ext cx="397372" cy="2493679"/>
          </a:xfrm>
          <a:prstGeom prst="leftBrace">
            <a:avLst>
              <a:gd name="adj1" fmla="val 57063"/>
              <a:gd name="adj2" fmla="val 50000"/>
            </a:avLst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A3859C0-27AC-BE2E-2C7B-5DDE9D621C7A}"/>
              </a:ext>
            </a:extLst>
          </p:cNvPr>
          <p:cNvSpPr txBox="1"/>
          <p:nvPr/>
        </p:nvSpPr>
        <p:spPr>
          <a:xfrm>
            <a:off x="4011576" y="5193821"/>
            <a:ext cx="11906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Exchange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DC628AC-FAFA-BC52-ED77-64753504FED7}"/>
              </a:ext>
            </a:extLst>
          </p:cNvPr>
          <p:cNvSpPr txBox="1"/>
          <p:nvPr/>
        </p:nvSpPr>
        <p:spPr>
          <a:xfrm>
            <a:off x="6543373" y="5193821"/>
            <a:ext cx="1207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Reporting</a:t>
            </a:r>
          </a:p>
        </p:txBody>
      </p:sp>
    </p:spTree>
    <p:extLst>
      <p:ext uri="{BB962C8B-B14F-4D97-AF65-F5344CB8AC3E}">
        <p14:creationId xmlns:p14="http://schemas.microsoft.com/office/powerpoint/2010/main" val="26332069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9F0F2C-A5BD-41B4-D160-957F6A54A8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C3BD21-B8C8-46C1-6580-58522FC9B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Exchange Scope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F1E6B3-94A1-A2EB-CE8E-6546B3438F4E}"/>
              </a:ext>
            </a:extLst>
          </p:cNvPr>
          <p:cNvSpPr txBox="1"/>
          <p:nvPr/>
        </p:nvSpPr>
        <p:spPr>
          <a:xfrm>
            <a:off x="2770243" y="2375177"/>
            <a:ext cx="12903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Everything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C56DD59-D28F-106C-4255-40AD6844ECED}"/>
              </a:ext>
            </a:extLst>
          </p:cNvPr>
          <p:cNvSpPr txBox="1"/>
          <p:nvPr/>
        </p:nvSpPr>
        <p:spPr>
          <a:xfrm>
            <a:off x="5059901" y="2098178"/>
            <a:ext cx="14834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Program- or contract-specific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FE8C8A-B3B2-421F-52CC-BB79B7248D85}"/>
              </a:ext>
            </a:extLst>
          </p:cNvPr>
          <p:cNvSpPr txBox="1"/>
          <p:nvPr/>
        </p:nvSpPr>
        <p:spPr>
          <a:xfrm>
            <a:off x="7542677" y="2236677"/>
            <a:ext cx="1483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Measure-specific</a:t>
            </a:r>
          </a:p>
        </p:txBody>
      </p:sp>
      <p:sp>
        <p:nvSpPr>
          <p:cNvPr id="8" name="Left Brace 7">
            <a:extLst>
              <a:ext uri="{FF2B5EF4-FFF2-40B4-BE49-F238E27FC236}">
                <a16:creationId xmlns:a16="http://schemas.microsoft.com/office/drawing/2014/main" id="{43AB74CC-1116-541C-FC7C-7CCBFCA1835C}"/>
              </a:ext>
            </a:extLst>
          </p:cNvPr>
          <p:cNvSpPr/>
          <p:nvPr/>
        </p:nvSpPr>
        <p:spPr>
          <a:xfrm rot="16200000">
            <a:off x="5650720" y="2447733"/>
            <a:ext cx="397372" cy="4867970"/>
          </a:xfrm>
          <a:prstGeom prst="leftBrace">
            <a:avLst>
              <a:gd name="adj1" fmla="val 57063"/>
              <a:gd name="adj2" fmla="val 50000"/>
            </a:avLst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2C7CE10-02F1-FDCE-8547-C1340A69242B}"/>
              </a:ext>
            </a:extLst>
          </p:cNvPr>
          <p:cNvSpPr txBox="1"/>
          <p:nvPr/>
        </p:nvSpPr>
        <p:spPr>
          <a:xfrm>
            <a:off x="4963495" y="5104714"/>
            <a:ext cx="2073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Scope Continuum</a:t>
            </a:r>
          </a:p>
        </p:txBody>
      </p:sp>
      <p:pic>
        <p:nvPicPr>
          <p:cNvPr id="2050" name="Picture 2" descr="Measure - Free edit tools icons">
            <a:extLst>
              <a:ext uri="{FF2B5EF4-FFF2-40B4-BE49-F238E27FC236}">
                <a16:creationId xmlns:a16="http://schemas.microsoft.com/office/drawing/2014/main" id="{D7F4F606-6A9D-2FC1-DA12-2A57F949B7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47597" y="3265832"/>
            <a:ext cx="873632" cy="873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ontract Icon SVG Vector &amp; PNG Free Download | UXWing">
            <a:extLst>
              <a:ext uri="{FF2B5EF4-FFF2-40B4-BE49-F238E27FC236}">
                <a16:creationId xmlns:a16="http://schemas.microsoft.com/office/drawing/2014/main" id="{0204EBE1-158A-1D1B-E702-3D0CC103A1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7539" y="3265832"/>
            <a:ext cx="771281" cy="873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Kitchen Sink Icons - Free SVG &amp; PNG Kitchen Sink Images - Noun Project">
            <a:extLst>
              <a:ext uri="{FF2B5EF4-FFF2-40B4-BE49-F238E27FC236}">
                <a16:creationId xmlns:a16="http://schemas.microsoft.com/office/drawing/2014/main" id="{2E9F5BCF-C572-B18F-E88B-36C85D1E06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556" y="3208010"/>
            <a:ext cx="963728" cy="963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39836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2607</TotalTime>
  <Words>230</Words>
  <Application>Microsoft Office PowerPoint</Application>
  <PresentationFormat>Widescreen</PresentationFormat>
  <Paragraphs>97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Aptos</vt:lpstr>
      <vt:lpstr>Arial</vt:lpstr>
      <vt:lpstr>Calibri</vt:lpstr>
      <vt:lpstr>Calibri Light</vt:lpstr>
      <vt:lpstr>Courier</vt:lpstr>
      <vt:lpstr>Office Theme</vt:lpstr>
      <vt:lpstr>PowerPoint Presentation</vt:lpstr>
      <vt:lpstr>PowerPoint Presentation</vt:lpstr>
      <vt:lpstr>PowerPoint Presentation</vt:lpstr>
      <vt:lpstr>Quality Reporting – Ecosystem</vt:lpstr>
      <vt:lpstr>Quality Reporting – IGs</vt:lpstr>
      <vt:lpstr>Population Reporting, no supporting data</vt:lpstr>
      <vt:lpstr>Population Reporting, supporting data</vt:lpstr>
      <vt:lpstr>FHIR Quality Reporting with DEQM</vt:lpstr>
      <vt:lpstr>Exchange Scope</vt:lpstr>
      <vt:lpstr>Exchange Scenarios</vt:lpstr>
      <vt:lpstr>Reporting Scenarios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Floyd Eisenberg</dc:creator>
  <cp:lastModifiedBy>Bryn Rhodes</cp:lastModifiedBy>
  <cp:revision>40</cp:revision>
  <dcterms:created xsi:type="dcterms:W3CDTF">2019-02-28T17:19:41Z</dcterms:created>
  <dcterms:modified xsi:type="dcterms:W3CDTF">2026-03-16T05:22:50Z</dcterms:modified>
</cp:coreProperties>
</file>